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7" r:id="rId2"/>
    <p:sldId id="350" r:id="rId3"/>
    <p:sldId id="359" r:id="rId4"/>
    <p:sldId id="266" r:id="rId5"/>
    <p:sldId id="352" r:id="rId6"/>
    <p:sldId id="268" r:id="rId7"/>
    <p:sldId id="269" r:id="rId8"/>
    <p:sldId id="270" r:id="rId9"/>
    <p:sldId id="267" r:id="rId10"/>
    <p:sldId id="258" r:id="rId11"/>
    <p:sldId id="259" r:id="rId12"/>
    <p:sldId id="260" r:id="rId13"/>
    <p:sldId id="351" r:id="rId14"/>
    <p:sldId id="261" r:id="rId15"/>
    <p:sldId id="262" r:id="rId16"/>
    <p:sldId id="263" r:id="rId17"/>
    <p:sldId id="264" r:id="rId18"/>
    <p:sldId id="357" r:id="rId19"/>
    <p:sldId id="360" r:id="rId20"/>
    <p:sldId id="358" r:id="rId21"/>
    <p:sldId id="265" r:id="rId22"/>
    <p:sldId id="353" r:id="rId23"/>
    <p:sldId id="271" r:id="rId24"/>
    <p:sldId id="272" r:id="rId25"/>
    <p:sldId id="289" r:id="rId26"/>
    <p:sldId id="276" r:id="rId27"/>
    <p:sldId id="354" r:id="rId28"/>
    <p:sldId id="355" r:id="rId29"/>
    <p:sldId id="356" r:id="rId30"/>
    <p:sldId id="279" r:id="rId31"/>
    <p:sldId id="328" r:id="rId32"/>
    <p:sldId id="282" r:id="rId33"/>
    <p:sldId id="280" r:id="rId34"/>
    <p:sldId id="284" r:id="rId35"/>
    <p:sldId id="361" r:id="rId36"/>
    <p:sldId id="368" r:id="rId37"/>
    <p:sldId id="369" r:id="rId38"/>
    <p:sldId id="370" r:id="rId39"/>
    <p:sldId id="371" r:id="rId40"/>
    <p:sldId id="372" r:id="rId41"/>
    <p:sldId id="373" r:id="rId42"/>
    <p:sldId id="374" r:id="rId43"/>
    <p:sldId id="375" r:id="rId44"/>
    <p:sldId id="329" r:id="rId45"/>
    <p:sldId id="335" r:id="rId46"/>
    <p:sldId id="365" r:id="rId47"/>
    <p:sldId id="366" r:id="rId48"/>
    <p:sldId id="337" r:id="rId49"/>
    <p:sldId id="344" r:id="rId50"/>
    <p:sldId id="345" r:id="rId51"/>
    <p:sldId id="363" r:id="rId52"/>
    <p:sldId id="347" r:id="rId53"/>
    <p:sldId id="348" r:id="rId54"/>
    <p:sldId id="364" r:id="rId55"/>
    <p:sldId id="349" r:id="rId56"/>
    <p:sldId id="367" r:id="rId57"/>
    <p:sldId id="315" r:id="rId58"/>
    <p:sldId id="317" r:id="rId59"/>
    <p:sldId id="318" r:id="rId60"/>
    <p:sldId id="316" r:id="rId61"/>
    <p:sldId id="326" r:id="rId62"/>
    <p:sldId id="327" r:id="rId63"/>
    <p:sldId id="311" r:id="rId64"/>
    <p:sldId id="312" r:id="rId65"/>
    <p:sldId id="301" r:id="rId66"/>
    <p:sldId id="313" r:id="rId67"/>
    <p:sldId id="314" r:id="rId68"/>
    <p:sldId id="310" r:id="rId69"/>
    <p:sldId id="319" r:id="rId70"/>
    <p:sldId id="285" r:id="rId71"/>
    <p:sldId id="286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211101711459636E-2"/>
          <c:y val="2.365594300712413E-2"/>
          <c:w val="0.97658079625292693"/>
          <c:h val="0.6795698924731190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28928">
              <a:solidFill>
                <a:srgbClr val="FFFFFF"/>
              </a:solidFill>
              <a:prstDash val="solid"/>
            </a:ln>
          </c:spPr>
          <c:marker>
            <c:symbol val="none"/>
          </c:marker>
          <c:cat>
            <c:numRef>
              <c:f>Sheet1!$B$1:$G$1</c:f>
              <c:numCache>
                <c:formatCode>General</c:formatCode>
                <c:ptCount val="6"/>
                <c:pt idx="0">
                  <c:v>750</c:v>
                </c:pt>
                <c:pt idx="1">
                  <c:v>850</c:v>
                </c:pt>
                <c:pt idx="2">
                  <c:v>950</c:v>
                </c:pt>
                <c:pt idx="3">
                  <c:v>1050</c:v>
                </c:pt>
                <c:pt idx="4">
                  <c:v>1150</c:v>
                </c:pt>
                <c:pt idx="5">
                  <c:v>1250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5.42</c:v>
                </c:pt>
                <c:pt idx="1">
                  <c:v>5.95</c:v>
                </c:pt>
                <c:pt idx="2">
                  <c:v>6.4700000000000024</c:v>
                </c:pt>
                <c:pt idx="3">
                  <c:v>6.9700000000000024</c:v>
                </c:pt>
                <c:pt idx="4">
                  <c:v>7.4700000000000024</c:v>
                </c:pt>
                <c:pt idx="5">
                  <c:v>7.95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279232"/>
        <c:axId val="121281152"/>
      </c:lineChart>
      <c:catAx>
        <c:axId val="121279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22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Body Weight, </a:t>
                </a:r>
                <a:r>
                  <a:rPr lang="en-US" dirty="0" err="1">
                    <a:solidFill>
                      <a:schemeClr val="tx1"/>
                    </a:solidFill>
                  </a:rPr>
                  <a:t>lbs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4309133489461385"/>
              <c:y val="0.86021505376344121"/>
            </c:manualLayout>
          </c:layout>
          <c:overlay val="0"/>
          <c:spPr>
            <a:noFill/>
            <a:ln w="19285">
              <a:noFill/>
            </a:ln>
          </c:spPr>
        </c:title>
        <c:numFmt formatCode="General" sourceLinked="1"/>
        <c:majorTickMark val="out"/>
        <c:minorTickMark val="none"/>
        <c:tickLblPos val="none"/>
        <c:spPr>
          <a:ln w="2892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1281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281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8928">
            <a:solidFill>
              <a:schemeClr val="tx1"/>
            </a:solidFill>
            <a:prstDash val="solid"/>
          </a:ln>
        </c:spPr>
        <c:crossAx val="121279232"/>
        <c:crosses val="autoZero"/>
        <c:crossBetween val="between"/>
      </c:valAx>
      <c:spPr>
        <a:noFill/>
        <a:ln w="192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6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3211101711459643E-2"/>
          <c:y val="2.3655943007124158E-2"/>
          <c:w val="0.97658079625292726"/>
          <c:h val="0.67956989247311983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28928">
              <a:solidFill>
                <a:srgbClr val="FFFFFF"/>
              </a:solidFill>
              <a:prstDash val="solid"/>
            </a:ln>
          </c:spPr>
          <c:marker>
            <c:symbol val="none"/>
          </c:marker>
          <c:cat>
            <c:numRef>
              <c:f>Sheet1!$B$1:$G$1</c:f>
              <c:numCache>
                <c:formatCode>General</c:formatCode>
                <c:ptCount val="6"/>
                <c:pt idx="0">
                  <c:v>750</c:v>
                </c:pt>
                <c:pt idx="1">
                  <c:v>850</c:v>
                </c:pt>
                <c:pt idx="2">
                  <c:v>950</c:v>
                </c:pt>
                <c:pt idx="3">
                  <c:v>1050</c:v>
                </c:pt>
                <c:pt idx="4">
                  <c:v>1150</c:v>
                </c:pt>
                <c:pt idx="5">
                  <c:v>1250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5.42</c:v>
                </c:pt>
                <c:pt idx="1">
                  <c:v>5.95</c:v>
                </c:pt>
                <c:pt idx="2">
                  <c:v>6.4700000000000024</c:v>
                </c:pt>
                <c:pt idx="3">
                  <c:v>6.9700000000000024</c:v>
                </c:pt>
                <c:pt idx="4">
                  <c:v>7.4700000000000024</c:v>
                </c:pt>
                <c:pt idx="5">
                  <c:v>7.95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341440"/>
        <c:axId val="121343360"/>
      </c:lineChart>
      <c:catAx>
        <c:axId val="121341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22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Body Weight, </a:t>
                </a:r>
                <a:r>
                  <a:rPr lang="en-US" dirty="0" err="1">
                    <a:solidFill>
                      <a:schemeClr val="tx1"/>
                    </a:solidFill>
                  </a:rPr>
                  <a:t>lbs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430913348946138"/>
              <c:y val="0.86021505376344154"/>
            </c:manualLayout>
          </c:layout>
          <c:overlay val="0"/>
          <c:spPr>
            <a:noFill/>
            <a:ln w="19285">
              <a:noFill/>
            </a:ln>
          </c:spPr>
        </c:title>
        <c:numFmt formatCode="General" sourceLinked="1"/>
        <c:majorTickMark val="out"/>
        <c:minorTickMark val="none"/>
        <c:tickLblPos val="none"/>
        <c:spPr>
          <a:ln w="2892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1343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343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8928">
            <a:solidFill>
              <a:schemeClr val="tx1"/>
            </a:solidFill>
            <a:prstDash val="solid"/>
          </a:ln>
        </c:spPr>
        <c:crossAx val="121341440"/>
        <c:crosses val="autoZero"/>
        <c:crossBetween val="between"/>
      </c:valAx>
      <c:spPr>
        <a:noFill/>
        <a:ln w="192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6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circle"/>
            <c:size val="7"/>
          </c:marker>
          <c:cat>
            <c:numRef>
              <c:f>Sheet1!$A$2:$A$3</c:f>
              <c:numCache>
                <c:formatCode>d\-mmm\-yy</c:formatCode>
                <c:ptCount val="2"/>
                <c:pt idx="0">
                  <c:v>40782</c:v>
                </c:pt>
                <c:pt idx="1">
                  <c:v>40963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500</c:v>
                </c:pt>
                <c:pt idx="1">
                  <c:v>1150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marker>
            <c:symbol val="circle"/>
            <c:size val="7"/>
          </c:marker>
          <c:cat>
            <c:numRef>
              <c:f>Sheet1!$A$2:$A$3</c:f>
              <c:numCache>
                <c:formatCode>d\-mmm\-yy</c:formatCode>
                <c:ptCount val="2"/>
                <c:pt idx="0">
                  <c:v>40782</c:v>
                </c:pt>
                <c:pt idx="1">
                  <c:v>40963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600</c:v>
                </c:pt>
                <c:pt idx="1">
                  <c:v>1150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marker>
            <c:symbol val="circle"/>
            <c:size val="7"/>
          </c:marker>
          <c:cat>
            <c:numRef>
              <c:f>Sheet1!$A$2:$A$3</c:f>
              <c:numCache>
                <c:formatCode>d\-mmm\-yy</c:formatCode>
                <c:ptCount val="2"/>
                <c:pt idx="0">
                  <c:v>40782</c:v>
                </c:pt>
                <c:pt idx="1">
                  <c:v>40963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700</c:v>
                </c:pt>
                <c:pt idx="1">
                  <c:v>1150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marker>
            <c:symbol val="circle"/>
            <c:size val="8"/>
          </c:marker>
          <c:cat>
            <c:numRef>
              <c:f>Sheet1!$A$2:$A$3</c:f>
              <c:numCache>
                <c:formatCode>d\-mmm\-yy</c:formatCode>
                <c:ptCount val="2"/>
                <c:pt idx="0">
                  <c:v>40782</c:v>
                </c:pt>
                <c:pt idx="1">
                  <c:v>40963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800</c:v>
                </c:pt>
                <c:pt idx="1">
                  <c:v>1150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723072"/>
        <c:axId val="158991104"/>
      </c:lineChart>
      <c:dateAx>
        <c:axId val="158723072"/>
        <c:scaling>
          <c:orientation val="minMax"/>
          <c:max val="40969"/>
          <c:min val="40782"/>
        </c:scaling>
        <c:delete val="0"/>
        <c:axPos val="b"/>
        <c:numFmt formatCode="d\-mmm\-yy" sourceLinked="1"/>
        <c:majorTickMark val="out"/>
        <c:minorTickMark val="none"/>
        <c:tickLblPos val="nextTo"/>
        <c:crossAx val="158991104"/>
        <c:crossesAt val="0"/>
        <c:auto val="1"/>
        <c:lblOffset val="100"/>
        <c:baseTimeUnit val="months"/>
      </c:dateAx>
      <c:valAx>
        <c:axId val="158991104"/>
        <c:scaling>
          <c:orientation val="minMax"/>
          <c:max val="1200"/>
          <c:min val="3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Body weight, </a:t>
                </a:r>
                <a:r>
                  <a:rPr lang="en-US" dirty="0" err="1" smtClean="0"/>
                  <a:t>lbs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8723072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0.33333</cdr:x>
      <cdr:y>0.21887</cdr:y>
    </cdr:from>
    <cdr:to>
      <cdr:x>0.40741</cdr:x>
      <cdr:y>0.28622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43200" y="990600"/>
          <a:ext cx="609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rgbClr val="7030A0"/>
              </a:solidFill>
            </a:rPr>
            <a:t>1.92</a:t>
          </a:r>
          <a:endParaRPr lang="en-US" sz="1100" dirty="0">
            <a:solidFill>
              <a:srgbClr val="7030A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E9A39-571E-4142-B8B3-437CB5CAF477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721CF-9262-424D-8408-B6362956C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09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9EAF4-40BB-480C-AD65-0F9DF45431E0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4979-3AB4-497D-8ECC-DA0DD1C380F3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5218-2E78-42BB-B69E-205AA23D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4979-3AB4-497D-8ECC-DA0DD1C380F3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5218-2E78-42BB-B69E-205AA23D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4979-3AB4-497D-8ECC-DA0DD1C380F3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5218-2E78-42BB-B69E-205AA23D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FBB74-931B-4597-BB65-41A1117E4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FAC1E-8BCD-4A3E-BE88-10EB01499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8EF159-7326-420A-86E0-CD4BD61901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96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4979-3AB4-497D-8ECC-DA0DD1C380F3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5218-2E78-42BB-B69E-205AA23D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4979-3AB4-497D-8ECC-DA0DD1C380F3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5218-2E78-42BB-B69E-205AA23D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4979-3AB4-497D-8ECC-DA0DD1C380F3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5218-2E78-42BB-B69E-205AA23D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4979-3AB4-497D-8ECC-DA0DD1C380F3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5218-2E78-42BB-B69E-205AA23D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4979-3AB4-497D-8ECC-DA0DD1C380F3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5218-2E78-42BB-B69E-205AA23D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4979-3AB4-497D-8ECC-DA0DD1C380F3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5218-2E78-42BB-B69E-205AA23D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4979-3AB4-497D-8ECC-DA0DD1C380F3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5218-2E78-42BB-B69E-205AA23D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B4979-3AB4-497D-8ECC-DA0DD1C380F3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5218-2E78-42BB-B69E-205AA23D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B4979-3AB4-497D-8ECC-DA0DD1C380F3}" type="datetimeFigureOut">
              <a:rPr lang="en-US" smtClean="0"/>
              <a:pPr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25218-2E78-42BB-B69E-205AA23D95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edis.ifas.ufl.edu/pdffiles/AN/AN25400.pdf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219200" y="2743200"/>
            <a:ext cx="6705600" cy="213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Arial Black"/>
            </a:endParaRPr>
          </a:p>
        </p:txBody>
      </p:sp>
      <p:pic>
        <p:nvPicPr>
          <p:cNvPr id="6147" name="Picture 3" descr="feedlot ea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0"/>
            <a:ext cx="1676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Finishing r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35623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86201" y="685800"/>
            <a:ext cx="510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Nutrition and Feeding </a:t>
            </a:r>
          </a:p>
          <a:p>
            <a:pPr algn="ctr"/>
            <a:r>
              <a:rPr lang="en-US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</a:p>
          <a:p>
            <a:pPr algn="ctr"/>
            <a:r>
              <a:rPr lang="en-US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Animals</a:t>
            </a:r>
            <a:endParaRPr lang="en-US" sz="5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51390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Dr. Matt Hersom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Dept. of Animal Sciences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University of Florida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 feeds provide?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What is a nutrient?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Chemical substance that provides nourishment for the body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What types of nutrients are there?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What types of nutrients are there?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 rot="1140523">
            <a:off x="1447800" y="2895600"/>
            <a:ext cx="2132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Protein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 rot="-1503821">
            <a:off x="957263" y="4184650"/>
            <a:ext cx="4306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Carbohydrates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 rot="-1474205">
            <a:off x="2574925" y="5327650"/>
            <a:ext cx="144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Fats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 rot="-1351234">
            <a:off x="4327525" y="1847850"/>
            <a:ext cx="2914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Vitamins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 rot="-1071769">
            <a:off x="6311900" y="3257550"/>
            <a:ext cx="2559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Minerals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 rot="1790592">
            <a:off x="5095875" y="5194300"/>
            <a:ext cx="2320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WATER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33400" y="2057400"/>
            <a:ext cx="7983538" cy="4495800"/>
            <a:chOff x="336" y="1296"/>
            <a:chExt cx="5029" cy="2832"/>
          </a:xfrm>
        </p:grpSpPr>
        <p:sp>
          <p:nvSpPr>
            <p:cNvPr id="8202" name="Oval 10"/>
            <p:cNvSpPr>
              <a:spLocks noChangeArrowheads="1"/>
            </p:cNvSpPr>
            <p:nvPr/>
          </p:nvSpPr>
          <p:spPr bwMode="auto">
            <a:xfrm rot="-1440906">
              <a:off x="336" y="1296"/>
              <a:ext cx="2976" cy="2832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8923" name="Text Box 11"/>
            <p:cNvSpPr txBox="1">
              <a:spLocks noChangeArrowheads="1"/>
            </p:cNvSpPr>
            <p:nvPr/>
          </p:nvSpPr>
          <p:spPr bwMode="auto">
            <a:xfrm rot="-1071769">
              <a:off x="3216" y="1680"/>
              <a:ext cx="214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=</a:t>
              </a:r>
              <a:r>
                <a:rPr 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</a:t>
              </a:r>
              <a:r>
                <a:rPr lang="en-US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Energy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6" grpId="0"/>
      <p:bldP spid="38917" grpId="0"/>
      <p:bldP spid="389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Types of Nutrients…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Water – the MOST IMPORTANT</a:t>
            </a:r>
          </a:p>
          <a:p>
            <a:pPr lvl="1" eaLnBrk="1" hangingPunct="1"/>
            <a:r>
              <a:rPr lang="en-US" dirty="0" smtClean="0"/>
              <a:t>Animal’s body is 70% water</a:t>
            </a:r>
          </a:p>
          <a:p>
            <a:pPr lvl="1" eaLnBrk="1" hangingPunct="1"/>
            <a:r>
              <a:rPr lang="en-US" dirty="0" smtClean="0"/>
              <a:t>Water consumption drives feed intake</a:t>
            </a:r>
          </a:p>
          <a:p>
            <a:pPr lvl="2"/>
            <a:r>
              <a:rPr lang="en-US" dirty="0" smtClean="0"/>
              <a:t>Thirsty animals don’t eat</a:t>
            </a:r>
          </a:p>
          <a:p>
            <a:pPr lvl="1" eaLnBrk="1" hangingPunct="1"/>
            <a:r>
              <a:rPr lang="en-US" dirty="0" smtClean="0"/>
              <a:t>Important for nutrient transport, waste removal, and digestion</a:t>
            </a:r>
          </a:p>
          <a:p>
            <a:pPr lvl="1" eaLnBrk="1" hangingPunct="1"/>
            <a:r>
              <a:rPr lang="en-US" dirty="0" smtClean="0"/>
              <a:t>Supply CLEAN, FRESH, cool SUPPLY daily!!!</a:t>
            </a:r>
          </a:p>
          <a:p>
            <a:pPr lvl="2"/>
            <a:r>
              <a:rPr lang="en-US" dirty="0" smtClean="0"/>
              <a:t>If you won’t drink it why should they</a:t>
            </a:r>
          </a:p>
        </p:txBody>
      </p:sp>
      <p:pic>
        <p:nvPicPr>
          <p:cNvPr id="9220" name="Picture 5" descr="Picture 02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435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Consumption of Water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43455" cy="4114799"/>
          </a:xfrm>
        </p:spPr>
        <p:txBody>
          <a:bodyPr>
            <a:normAutofit/>
          </a:bodyPr>
          <a:lstStyle/>
          <a:p>
            <a:r>
              <a:rPr lang="en-US" dirty="0" smtClean="0"/>
              <a:t>Most important nutrient</a:t>
            </a:r>
          </a:p>
          <a:p>
            <a:r>
              <a:rPr lang="en-US" dirty="0" smtClean="0"/>
              <a:t>Dependent upon environmental conditions</a:t>
            </a:r>
          </a:p>
          <a:p>
            <a:r>
              <a:rPr lang="en-US" dirty="0" smtClean="0"/>
              <a:t>For the unstressed animal</a:t>
            </a:r>
          </a:p>
          <a:p>
            <a:pPr lvl="1"/>
            <a:r>
              <a:rPr lang="en-US" dirty="0" smtClean="0"/>
              <a:t>Swine		1.5 - 3.0 gallons /day</a:t>
            </a:r>
          </a:p>
          <a:p>
            <a:pPr lvl="1"/>
            <a:r>
              <a:rPr lang="en-US" dirty="0" smtClean="0"/>
              <a:t>Sheep/Goats	1.5 - 3.0 </a:t>
            </a:r>
            <a:r>
              <a:rPr lang="en-US" dirty="0"/>
              <a:t>gallons /</a:t>
            </a:r>
            <a:r>
              <a:rPr lang="en-US" dirty="0" smtClean="0"/>
              <a:t>day</a:t>
            </a:r>
          </a:p>
          <a:p>
            <a:pPr lvl="1"/>
            <a:r>
              <a:rPr lang="en-US" dirty="0" smtClean="0"/>
              <a:t>Cattle		10 - </a:t>
            </a:r>
            <a:r>
              <a:rPr lang="en-US" dirty="0"/>
              <a:t>14 </a:t>
            </a:r>
            <a:r>
              <a:rPr lang="en-US" dirty="0" smtClean="0"/>
              <a:t>gal/d~ 1 </a:t>
            </a:r>
            <a:r>
              <a:rPr lang="en-US" dirty="0"/>
              <a:t>gal/100 </a:t>
            </a:r>
            <a:r>
              <a:rPr lang="en-US" dirty="0" err="1"/>
              <a:t>lbs</a:t>
            </a:r>
            <a:r>
              <a:rPr lang="en-US" dirty="0"/>
              <a:t> BW</a:t>
            </a:r>
            <a:endParaRPr lang="en-US" dirty="0" smtClean="0"/>
          </a:p>
          <a:p>
            <a:pPr lvl="1"/>
            <a:r>
              <a:rPr lang="en-US" dirty="0" smtClean="0"/>
              <a:t>Horses		10 – 14 gal/day~ 1 gal/100 </a:t>
            </a:r>
            <a:r>
              <a:rPr lang="en-US" dirty="0" err="1" smtClean="0"/>
              <a:t>lbs</a:t>
            </a:r>
            <a:r>
              <a:rPr lang="en-US" dirty="0" smtClean="0"/>
              <a:t> BW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7" y="6255821"/>
            <a:ext cx="18716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4932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Nutrients…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Carbohydrates</a:t>
            </a:r>
          </a:p>
          <a:p>
            <a:pPr lvl="1" eaLnBrk="1" hangingPunct="1"/>
            <a:r>
              <a:rPr lang="en-US" dirty="0" smtClean="0"/>
              <a:t>Provide ENERGY!!</a:t>
            </a:r>
          </a:p>
          <a:p>
            <a:pPr lvl="1" eaLnBrk="1" hangingPunct="1"/>
            <a:r>
              <a:rPr lang="en-US" dirty="0" smtClean="0"/>
              <a:t>Energy needed to grow and perform</a:t>
            </a:r>
          </a:p>
          <a:p>
            <a:pPr lvl="1" eaLnBrk="1" hangingPunct="1"/>
            <a:r>
              <a:rPr lang="en-US" dirty="0" smtClean="0"/>
              <a:t>Examples include grain, hays</a:t>
            </a:r>
          </a:p>
          <a:p>
            <a:pPr lvl="1" eaLnBrk="1" hangingPunct="1"/>
            <a:r>
              <a:rPr lang="en-US" dirty="0" smtClean="0"/>
              <a:t>Makes up over 80% of growing animal ration</a:t>
            </a:r>
          </a:p>
        </p:txBody>
      </p:sp>
      <p:pic>
        <p:nvPicPr>
          <p:cNvPr id="10244" name="Picture 4" descr="barl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cor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006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angus0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4345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Energy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4800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Total Digestible Nutrients (TDN) or Metabolizable Energy (ME)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Major “nutrient” required by animal for growth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Product of digestion of feed, pasture most important source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Direct relationship between TDN and quality of feedstuff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Low quality feed = low energy and low intake</a:t>
            </a:r>
          </a:p>
        </p:txBody>
      </p:sp>
      <p:graphicFrame>
        <p:nvGraphicFramePr>
          <p:cNvPr id="57370" name="Group 2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40410260"/>
              </p:ext>
            </p:extLst>
          </p:nvPr>
        </p:nvGraphicFramePr>
        <p:xfrm>
          <a:off x="5898909" y="1143000"/>
          <a:ext cx="3124200" cy="3078480"/>
        </p:xfrm>
        <a:graphic>
          <a:graphicData uri="http://schemas.openxmlformats.org/drawingml/2006/table">
            <a:tbl>
              <a:tblPr/>
              <a:tblGrid>
                <a:gridCol w="1752600"/>
                <a:gridCol w="1371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Feed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% TDN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Bahiagrass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Hay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Alfalfa Pellet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Corn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Soybean Meal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Molasses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5181600"/>
            <a:ext cx="4724400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provides energy to animals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Carbohydrates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Fats/Lipid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Some </a:t>
            </a:r>
            <a:r>
              <a:rPr lang="en-US" sz="2400" dirty="0" smtClean="0"/>
              <a:t>protein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181600" y="4482075"/>
            <a:ext cx="381610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Where do they get it</a:t>
            </a:r>
          </a:p>
          <a:p>
            <a:pPr lvl="1"/>
            <a:r>
              <a:rPr lang="en-US" sz="2000" dirty="0"/>
              <a:t>Pasture/grass</a:t>
            </a:r>
          </a:p>
          <a:p>
            <a:pPr lvl="1"/>
            <a:r>
              <a:rPr lang="en-US" sz="2000" dirty="0"/>
              <a:t>Hay</a:t>
            </a:r>
          </a:p>
          <a:p>
            <a:pPr lvl="1"/>
            <a:r>
              <a:rPr lang="en-US" sz="2000" dirty="0"/>
              <a:t>Pellet / Cube</a:t>
            </a:r>
          </a:p>
          <a:p>
            <a:pPr lvl="1"/>
            <a:r>
              <a:rPr lang="en-US" sz="2000" dirty="0"/>
              <a:t>Manufactured feed</a:t>
            </a:r>
          </a:p>
          <a:p>
            <a:pPr lvl="1"/>
            <a:r>
              <a:rPr lang="en-US" sz="2000" dirty="0"/>
              <a:t>Liquid feed</a:t>
            </a:r>
          </a:p>
          <a:p>
            <a:pPr lvl="1"/>
            <a:r>
              <a:rPr lang="en-US" sz="2000" dirty="0"/>
              <a:t>NOT from mineral supplement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24164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Types of Nutrients…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1"/>
            <a:ext cx="4038600" cy="3352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Protein</a:t>
            </a:r>
          </a:p>
          <a:p>
            <a:pPr lvl="1" eaLnBrk="1" hangingPunct="1"/>
            <a:r>
              <a:rPr lang="en-US" sz="2800" dirty="0" smtClean="0"/>
              <a:t>Needed for growth and development</a:t>
            </a:r>
          </a:p>
          <a:p>
            <a:pPr lvl="1" eaLnBrk="1" hangingPunct="1"/>
            <a:r>
              <a:rPr lang="en-US" sz="2800" dirty="0" smtClean="0"/>
              <a:t>Immunity</a:t>
            </a:r>
          </a:p>
          <a:p>
            <a:pPr lvl="1" eaLnBrk="1" hangingPunct="1"/>
            <a:r>
              <a:rPr lang="en-US" sz="2800" dirty="0" smtClean="0"/>
              <a:t>Easy to find on feed tag</a:t>
            </a:r>
          </a:p>
        </p:txBody>
      </p:sp>
      <p:pic>
        <p:nvPicPr>
          <p:cNvPr id="9" name="Content Placeholder 8" descr="soy03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657600"/>
            <a:ext cx="2349500" cy="3077845"/>
          </a:xfrm>
        </p:spPr>
      </p:pic>
      <p:sp>
        <p:nvSpPr>
          <p:cNvPr id="2" name="TextBox 1"/>
          <p:cNvSpPr txBox="1"/>
          <p:nvPr/>
        </p:nvSpPr>
        <p:spPr>
          <a:xfrm>
            <a:off x="5029200" y="1828800"/>
            <a:ext cx="3733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Where do they get 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Pasture/grass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Hay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Pellet / Cube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Manufactured feed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Liquid feed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Rumen bacteria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(Urea)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NOT from mineral supplement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Protein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8768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Crude Protein (CP)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Natural: </a:t>
            </a:r>
            <a:r>
              <a:rPr lang="en-US" sz="1800" dirty="0" smtClean="0"/>
              <a:t>soybean and/or cottonseed meal, alfalfa, CGF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Animal performance: natural&gt;NPN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Supply protein, energy, and other nutrients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Often fed in dry or pellet feeds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Increased cost/lb but valuable source of protein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NPN: </a:t>
            </a:r>
            <a:r>
              <a:rPr lang="en-US" sz="1800" dirty="0" smtClean="0"/>
              <a:t>urea – ruminants only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Works best with medium- and high-energy diets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Lacks energy, vitamins, and minerals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Management and toxicity issues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Dry or liquid feeds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Amino Acids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monogastrics</a:t>
            </a:r>
            <a:endParaRPr lang="en-US" sz="2000" dirty="0" smtClean="0"/>
          </a:p>
        </p:txBody>
      </p:sp>
      <p:graphicFrame>
        <p:nvGraphicFramePr>
          <p:cNvPr id="58401" name="Group 3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75880349"/>
              </p:ext>
            </p:extLst>
          </p:nvPr>
        </p:nvGraphicFramePr>
        <p:xfrm>
          <a:off x="6400800" y="1102722"/>
          <a:ext cx="2514600" cy="3861526"/>
        </p:xfrm>
        <a:graphic>
          <a:graphicData uri="http://schemas.openxmlformats.org/drawingml/2006/table">
            <a:tbl>
              <a:tblPr/>
              <a:tblGrid>
                <a:gridCol w="1592580"/>
                <a:gridCol w="922020"/>
              </a:tblGrid>
              <a:tr h="573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Feed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% CP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Bahiagrass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Hay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Alfalfa Pellet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Corn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Soybean Meal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Molasses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Urea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291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do they get it</a:t>
            </a:r>
          </a:p>
          <a:p>
            <a:pPr lvl="1"/>
            <a:r>
              <a:rPr lang="en-US" dirty="0" smtClean="0"/>
              <a:t>Pasture/grass</a:t>
            </a:r>
          </a:p>
          <a:p>
            <a:pPr lvl="1"/>
            <a:r>
              <a:rPr lang="en-US" dirty="0" smtClean="0"/>
              <a:t>Hay</a:t>
            </a:r>
          </a:p>
          <a:p>
            <a:pPr lvl="1"/>
            <a:r>
              <a:rPr lang="en-US" dirty="0" smtClean="0"/>
              <a:t>Pellet / Cube</a:t>
            </a:r>
          </a:p>
          <a:p>
            <a:pPr lvl="1"/>
            <a:r>
              <a:rPr lang="en-US" dirty="0" smtClean="0"/>
              <a:t>Manufactured feed</a:t>
            </a:r>
          </a:p>
          <a:p>
            <a:pPr lvl="1"/>
            <a:r>
              <a:rPr lang="en-US" dirty="0" smtClean="0"/>
              <a:t>Liquid feed</a:t>
            </a:r>
          </a:p>
          <a:p>
            <a:pPr lvl="1"/>
            <a:r>
              <a:rPr lang="en-US" dirty="0" smtClean="0"/>
              <a:t>Formulated blocks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Fat provides energy</a:t>
            </a:r>
          </a:p>
          <a:p>
            <a:r>
              <a:rPr lang="en-US" dirty="0" smtClean="0"/>
              <a:t>Fat is </a:t>
            </a:r>
            <a:r>
              <a:rPr lang="en-US" u="sng" dirty="0" smtClean="0"/>
              <a:t>not</a:t>
            </a:r>
            <a:r>
              <a:rPr lang="en-US" dirty="0" smtClean="0"/>
              <a:t> the most important </a:t>
            </a:r>
            <a:r>
              <a:rPr lang="en-US" dirty="0"/>
              <a:t>nutrient in </a:t>
            </a:r>
            <a:r>
              <a:rPr lang="en-US" dirty="0" smtClean="0"/>
              <a:t>the diet</a:t>
            </a:r>
          </a:p>
          <a:p>
            <a:r>
              <a:rPr lang="en-US" dirty="0" smtClean="0"/>
              <a:t>Fat is </a:t>
            </a:r>
            <a:r>
              <a:rPr lang="en-US" u="sng" dirty="0" smtClean="0"/>
              <a:t>not</a:t>
            </a:r>
            <a:r>
              <a:rPr lang="en-US" dirty="0" smtClean="0"/>
              <a:t> main driver for energy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378" y="6291262"/>
            <a:ext cx="18716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887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Where do they get it</a:t>
            </a:r>
          </a:p>
          <a:p>
            <a:pPr lvl="1"/>
            <a:r>
              <a:rPr lang="en-US" dirty="0" smtClean="0"/>
              <a:t>Pasture/grass</a:t>
            </a:r>
          </a:p>
          <a:p>
            <a:pPr lvl="1"/>
            <a:r>
              <a:rPr lang="en-US" dirty="0" smtClean="0"/>
              <a:t>Hay</a:t>
            </a:r>
          </a:p>
          <a:p>
            <a:pPr lvl="1"/>
            <a:r>
              <a:rPr lang="en-US" dirty="0" smtClean="0"/>
              <a:t>Pellet / Cube</a:t>
            </a:r>
          </a:p>
          <a:p>
            <a:pPr lvl="1"/>
            <a:r>
              <a:rPr lang="en-US" dirty="0" smtClean="0"/>
              <a:t>Manufactured feed</a:t>
            </a:r>
          </a:p>
          <a:p>
            <a:pPr lvl="1"/>
            <a:r>
              <a:rPr lang="en-US" dirty="0" smtClean="0"/>
              <a:t>Liquid feed</a:t>
            </a:r>
          </a:p>
          <a:p>
            <a:pPr lvl="1"/>
            <a:r>
              <a:rPr lang="en-US" dirty="0" smtClean="0"/>
              <a:t>Loose mineral</a:t>
            </a:r>
          </a:p>
          <a:p>
            <a:pPr lvl="1"/>
            <a:r>
              <a:rPr lang="en-US" dirty="0" smtClean="0"/>
              <a:t>Formulated blocks</a:t>
            </a:r>
          </a:p>
          <a:p>
            <a:pPr lvl="1"/>
            <a:r>
              <a:rPr lang="en-US" dirty="0" smtClean="0"/>
              <a:t>NOT from trace mineral SALT block</a:t>
            </a:r>
          </a:p>
          <a:p>
            <a:pPr lvl="2"/>
            <a:r>
              <a:rPr lang="en-US" dirty="0" smtClean="0"/>
              <a:t>Salt + color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Fat Soluble</a:t>
            </a:r>
          </a:p>
          <a:p>
            <a:pPr lvl="1"/>
            <a:r>
              <a:rPr lang="en-US" dirty="0" smtClean="0"/>
              <a:t>Vitamin A, D, E</a:t>
            </a:r>
          </a:p>
          <a:p>
            <a:pPr lvl="1"/>
            <a:r>
              <a:rPr lang="en-US" dirty="0" smtClean="0"/>
              <a:t>Need to be supplemented</a:t>
            </a:r>
          </a:p>
          <a:p>
            <a:r>
              <a:rPr lang="en-US" dirty="0" smtClean="0"/>
              <a:t>Water Soluble</a:t>
            </a:r>
          </a:p>
          <a:p>
            <a:pPr lvl="1"/>
            <a:r>
              <a:rPr lang="en-US" dirty="0" smtClean="0"/>
              <a:t>B-vitamins, C, K</a:t>
            </a:r>
          </a:p>
          <a:p>
            <a:pPr lvl="1"/>
            <a:r>
              <a:rPr lang="en-US" dirty="0" smtClean="0"/>
              <a:t>Ruminants make these</a:t>
            </a:r>
          </a:p>
          <a:p>
            <a:pPr lvl="1"/>
            <a:r>
              <a:rPr lang="en-US" dirty="0" smtClean="0"/>
              <a:t>Hogs need them supplemented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7" y="6291263"/>
            <a:ext cx="18716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044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most important nutrient?</a:t>
            </a:r>
          </a:p>
          <a:p>
            <a:r>
              <a:rPr lang="en-US" dirty="0" smtClean="0"/>
              <a:t>What nutrient drives body weight gain?</a:t>
            </a:r>
          </a:p>
          <a:p>
            <a:r>
              <a:rPr lang="en-US" dirty="0" smtClean="0"/>
              <a:t>How much should your animal eat?</a:t>
            </a:r>
          </a:p>
          <a:p>
            <a:r>
              <a:rPr lang="en-US" dirty="0" smtClean="0"/>
              <a:t>Which minerals help bone formation?</a:t>
            </a:r>
          </a:p>
          <a:p>
            <a:r>
              <a:rPr lang="en-US" dirty="0" smtClean="0"/>
              <a:t>What is the most limiting amino acid for pigs?</a:t>
            </a:r>
          </a:p>
          <a:p>
            <a:r>
              <a:rPr lang="en-US" dirty="0" smtClean="0"/>
              <a:t>How do you calculate average daily gain?</a:t>
            </a:r>
          </a:p>
          <a:p>
            <a:r>
              <a:rPr lang="en-US" dirty="0" smtClean="0"/>
              <a:t> </a:t>
            </a:r>
            <a:r>
              <a:rPr lang="en-US" dirty="0"/>
              <a:t>What is the best feed?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39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Where do they get it</a:t>
            </a:r>
          </a:p>
          <a:p>
            <a:pPr lvl="1"/>
            <a:r>
              <a:rPr lang="en-US" dirty="0" smtClean="0"/>
              <a:t>Pasture/grass</a:t>
            </a:r>
          </a:p>
          <a:p>
            <a:pPr lvl="1"/>
            <a:r>
              <a:rPr lang="en-US" dirty="0" smtClean="0"/>
              <a:t>Hay</a:t>
            </a:r>
          </a:p>
          <a:p>
            <a:pPr lvl="1"/>
            <a:r>
              <a:rPr lang="en-US" dirty="0" smtClean="0"/>
              <a:t>Pellet / Cube</a:t>
            </a:r>
          </a:p>
          <a:p>
            <a:pPr lvl="1"/>
            <a:r>
              <a:rPr lang="en-US" dirty="0" smtClean="0"/>
              <a:t>Manufactured feed</a:t>
            </a:r>
          </a:p>
          <a:p>
            <a:pPr lvl="1"/>
            <a:r>
              <a:rPr lang="en-US" dirty="0" smtClean="0"/>
              <a:t>Liquid feed</a:t>
            </a:r>
          </a:p>
          <a:p>
            <a:pPr lvl="1"/>
            <a:r>
              <a:rPr lang="en-US" dirty="0" smtClean="0"/>
              <a:t>Loose mineral</a:t>
            </a:r>
          </a:p>
          <a:p>
            <a:pPr lvl="1"/>
            <a:r>
              <a:rPr lang="en-US" dirty="0" smtClean="0"/>
              <a:t>Formulated blocks</a:t>
            </a:r>
          </a:p>
          <a:p>
            <a:pPr lvl="1"/>
            <a:r>
              <a:rPr lang="en-US" dirty="0" smtClean="0"/>
              <a:t>NOT from trace mineral SALT block</a:t>
            </a:r>
          </a:p>
          <a:p>
            <a:pPr lvl="2"/>
            <a:r>
              <a:rPr lang="en-US" dirty="0" smtClean="0"/>
              <a:t>Salt + color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Macro Minerals</a:t>
            </a:r>
          </a:p>
          <a:p>
            <a:pPr lvl="1"/>
            <a:r>
              <a:rPr lang="en-US" dirty="0" smtClean="0"/>
              <a:t>Ca, P, Mg, Na, Cl, K, S</a:t>
            </a:r>
          </a:p>
          <a:p>
            <a:pPr lvl="1"/>
            <a:r>
              <a:rPr lang="en-US" dirty="0" smtClean="0"/>
              <a:t>Occur in large amounts (%)</a:t>
            </a:r>
          </a:p>
          <a:p>
            <a:r>
              <a:rPr lang="en-US" dirty="0" smtClean="0"/>
              <a:t>Micro Minerals</a:t>
            </a:r>
          </a:p>
          <a:p>
            <a:pPr lvl="1"/>
            <a:r>
              <a:rPr lang="en-US" dirty="0" smtClean="0"/>
              <a:t>Co, Cu, F, Fe, I, </a:t>
            </a:r>
            <a:r>
              <a:rPr lang="en-US" dirty="0" err="1" smtClean="0"/>
              <a:t>Mn</a:t>
            </a:r>
            <a:r>
              <a:rPr lang="en-US" dirty="0" smtClean="0"/>
              <a:t>, Mo, Se, Zn</a:t>
            </a:r>
          </a:p>
          <a:p>
            <a:pPr lvl="1"/>
            <a:r>
              <a:rPr lang="en-US" dirty="0" smtClean="0"/>
              <a:t>Occur in small amounts (ppm)</a:t>
            </a:r>
          </a:p>
          <a:p>
            <a:pPr lvl="1"/>
            <a:r>
              <a:rPr lang="en-US" dirty="0" smtClean="0"/>
              <a:t>Cu above 11 ppm toxic to sheep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7" y="6291263"/>
            <a:ext cx="18716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549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0050"/>
            <a:ext cx="8458200" cy="6343650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Nutrient Requirements</a:t>
            </a:r>
            <a:endParaRPr lang="en-US" sz="3200" i="1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Your animal requires minimum amounts of the various nutrients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amount varies based upon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Age, weight, breed, exercise/stress level, balance of the other nutrients, etc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Important to know how your animal’s requirements change over the feeding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Nutrient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Maintenance</a:t>
            </a:r>
          </a:p>
          <a:p>
            <a:pPr marL="914400" lvl="1" indent="-514350"/>
            <a:r>
              <a:rPr lang="en-US" dirty="0" smtClean="0"/>
              <a:t>Survival - bodily functions, digestion, locomotion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Growth (young animals)</a:t>
            </a:r>
          </a:p>
          <a:p>
            <a:pPr marL="914400" lvl="1" indent="-514350"/>
            <a:r>
              <a:rPr lang="en-US" dirty="0" smtClean="0"/>
              <a:t>Muscle, fat, and bone growth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Lactation</a:t>
            </a:r>
          </a:p>
          <a:p>
            <a:pPr lvl="1"/>
            <a:r>
              <a:rPr lang="en-US" dirty="0" smtClean="0"/>
              <a:t>Milk production for offspring – energy/protein intensive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Reproduction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072" y="6261137"/>
            <a:ext cx="18716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79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019931" y="182563"/>
            <a:ext cx="3145413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002060"/>
                </a:solidFill>
              </a:rPr>
              <a:t>Growth Curve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846041" y="6065838"/>
            <a:ext cx="1030731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002060"/>
                </a:solidFill>
              </a:rPr>
              <a:t>Time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-16553" y="4618038"/>
            <a:ext cx="796693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rgbClr val="002060"/>
                </a:solidFill>
              </a:rPr>
              <a:t>Wt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flipV="1">
            <a:off x="381000" y="15240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914400" y="1295400"/>
            <a:ext cx="0" cy="457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H="1">
            <a:off x="914400" y="58674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3048000" y="6324600"/>
            <a:ext cx="4800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44041" name="Freeform 9"/>
          <p:cNvSpPr>
            <a:spLocks/>
          </p:cNvSpPr>
          <p:nvPr/>
        </p:nvSpPr>
        <p:spPr bwMode="auto">
          <a:xfrm>
            <a:off x="1219200" y="1752600"/>
            <a:ext cx="6173788" cy="3667125"/>
          </a:xfrm>
          <a:custGeom>
            <a:avLst/>
            <a:gdLst/>
            <a:ahLst/>
            <a:cxnLst>
              <a:cxn ang="0">
                <a:pos x="49" y="2309"/>
              </a:cxn>
              <a:cxn ang="0">
                <a:pos x="124" y="2309"/>
              </a:cxn>
              <a:cxn ang="0">
                <a:pos x="188" y="2309"/>
              </a:cxn>
              <a:cxn ang="0">
                <a:pos x="252" y="2309"/>
              </a:cxn>
              <a:cxn ang="0">
                <a:pos x="315" y="2309"/>
              </a:cxn>
              <a:cxn ang="0">
                <a:pos x="401" y="2271"/>
              </a:cxn>
              <a:cxn ang="0">
                <a:pos x="475" y="2235"/>
              </a:cxn>
              <a:cxn ang="0">
                <a:pos x="539" y="2210"/>
              </a:cxn>
              <a:cxn ang="0">
                <a:pos x="604" y="2173"/>
              </a:cxn>
              <a:cxn ang="0">
                <a:pos x="668" y="2135"/>
              </a:cxn>
              <a:cxn ang="0">
                <a:pos x="742" y="2062"/>
              </a:cxn>
              <a:cxn ang="0">
                <a:pos x="806" y="2025"/>
              </a:cxn>
              <a:cxn ang="0">
                <a:pos x="870" y="1963"/>
              </a:cxn>
              <a:cxn ang="0">
                <a:pos x="934" y="1901"/>
              </a:cxn>
              <a:cxn ang="0">
                <a:pos x="987" y="1840"/>
              </a:cxn>
              <a:cxn ang="0">
                <a:pos x="1030" y="1778"/>
              </a:cxn>
              <a:cxn ang="0">
                <a:pos x="1094" y="1705"/>
              </a:cxn>
              <a:cxn ang="0">
                <a:pos x="1137" y="1631"/>
              </a:cxn>
              <a:cxn ang="0">
                <a:pos x="1179" y="1557"/>
              </a:cxn>
              <a:cxn ang="0">
                <a:pos x="1222" y="1495"/>
              </a:cxn>
              <a:cxn ang="0">
                <a:pos x="1275" y="1421"/>
              </a:cxn>
              <a:cxn ang="0">
                <a:pos x="1339" y="1335"/>
              </a:cxn>
              <a:cxn ang="0">
                <a:pos x="1382" y="1273"/>
              </a:cxn>
              <a:cxn ang="0">
                <a:pos x="1445" y="1163"/>
              </a:cxn>
              <a:cxn ang="0">
                <a:pos x="1478" y="1089"/>
              </a:cxn>
              <a:cxn ang="0">
                <a:pos x="1552" y="990"/>
              </a:cxn>
              <a:cxn ang="0">
                <a:pos x="1615" y="891"/>
              </a:cxn>
              <a:cxn ang="0">
                <a:pos x="1648" y="829"/>
              </a:cxn>
              <a:cxn ang="0">
                <a:pos x="1702" y="768"/>
              </a:cxn>
              <a:cxn ang="0">
                <a:pos x="1775" y="706"/>
              </a:cxn>
              <a:cxn ang="0">
                <a:pos x="1839" y="646"/>
              </a:cxn>
              <a:cxn ang="0">
                <a:pos x="1903" y="583"/>
              </a:cxn>
              <a:cxn ang="0">
                <a:pos x="1957" y="521"/>
              </a:cxn>
              <a:cxn ang="0">
                <a:pos x="2020" y="497"/>
              </a:cxn>
              <a:cxn ang="0">
                <a:pos x="2106" y="423"/>
              </a:cxn>
              <a:cxn ang="0">
                <a:pos x="2192" y="374"/>
              </a:cxn>
              <a:cxn ang="0">
                <a:pos x="2265" y="325"/>
              </a:cxn>
              <a:cxn ang="0">
                <a:pos x="2329" y="276"/>
              </a:cxn>
              <a:cxn ang="0">
                <a:pos x="2404" y="238"/>
              </a:cxn>
              <a:cxn ang="0">
                <a:pos x="2479" y="202"/>
              </a:cxn>
              <a:cxn ang="0">
                <a:pos x="2543" y="176"/>
              </a:cxn>
              <a:cxn ang="0">
                <a:pos x="2628" y="140"/>
              </a:cxn>
              <a:cxn ang="0">
                <a:pos x="2703" y="115"/>
              </a:cxn>
              <a:cxn ang="0">
                <a:pos x="2777" y="91"/>
              </a:cxn>
              <a:cxn ang="0">
                <a:pos x="2842" y="78"/>
              </a:cxn>
              <a:cxn ang="0">
                <a:pos x="2927" y="66"/>
              </a:cxn>
              <a:cxn ang="0">
                <a:pos x="3001" y="53"/>
              </a:cxn>
              <a:cxn ang="0">
                <a:pos x="3087" y="42"/>
              </a:cxn>
              <a:cxn ang="0">
                <a:pos x="3161" y="29"/>
              </a:cxn>
              <a:cxn ang="0">
                <a:pos x="3224" y="29"/>
              </a:cxn>
              <a:cxn ang="0">
                <a:pos x="3299" y="29"/>
              </a:cxn>
              <a:cxn ang="0">
                <a:pos x="3363" y="29"/>
              </a:cxn>
              <a:cxn ang="0">
                <a:pos x="3427" y="29"/>
              </a:cxn>
              <a:cxn ang="0">
                <a:pos x="3492" y="29"/>
              </a:cxn>
              <a:cxn ang="0">
                <a:pos x="3555" y="29"/>
              </a:cxn>
              <a:cxn ang="0">
                <a:pos x="3619" y="29"/>
              </a:cxn>
              <a:cxn ang="0">
                <a:pos x="3693" y="29"/>
              </a:cxn>
              <a:cxn ang="0">
                <a:pos x="3758" y="29"/>
              </a:cxn>
              <a:cxn ang="0">
                <a:pos x="3822" y="29"/>
              </a:cxn>
              <a:cxn ang="0">
                <a:pos x="3888" y="0"/>
              </a:cxn>
            </a:cxnLst>
            <a:rect l="0" t="0" r="r" b="b"/>
            <a:pathLst>
              <a:path w="3889" h="2310">
                <a:moveTo>
                  <a:pt x="0" y="2303"/>
                </a:moveTo>
                <a:lnTo>
                  <a:pt x="49" y="2309"/>
                </a:lnTo>
                <a:lnTo>
                  <a:pt x="92" y="2309"/>
                </a:lnTo>
                <a:lnTo>
                  <a:pt x="124" y="2309"/>
                </a:lnTo>
                <a:lnTo>
                  <a:pt x="156" y="2309"/>
                </a:lnTo>
                <a:lnTo>
                  <a:pt x="188" y="2309"/>
                </a:lnTo>
                <a:lnTo>
                  <a:pt x="220" y="2309"/>
                </a:lnTo>
                <a:lnTo>
                  <a:pt x="252" y="2309"/>
                </a:lnTo>
                <a:lnTo>
                  <a:pt x="284" y="2309"/>
                </a:lnTo>
                <a:lnTo>
                  <a:pt x="315" y="2309"/>
                </a:lnTo>
                <a:lnTo>
                  <a:pt x="359" y="2296"/>
                </a:lnTo>
                <a:lnTo>
                  <a:pt x="401" y="2271"/>
                </a:lnTo>
                <a:lnTo>
                  <a:pt x="444" y="2259"/>
                </a:lnTo>
                <a:lnTo>
                  <a:pt x="475" y="2235"/>
                </a:lnTo>
                <a:lnTo>
                  <a:pt x="508" y="2222"/>
                </a:lnTo>
                <a:lnTo>
                  <a:pt x="539" y="2210"/>
                </a:lnTo>
                <a:lnTo>
                  <a:pt x="572" y="2197"/>
                </a:lnTo>
                <a:lnTo>
                  <a:pt x="604" y="2173"/>
                </a:lnTo>
                <a:lnTo>
                  <a:pt x="635" y="2148"/>
                </a:lnTo>
                <a:lnTo>
                  <a:pt x="668" y="2135"/>
                </a:lnTo>
                <a:lnTo>
                  <a:pt x="710" y="2099"/>
                </a:lnTo>
                <a:lnTo>
                  <a:pt x="742" y="2062"/>
                </a:lnTo>
                <a:lnTo>
                  <a:pt x="774" y="2050"/>
                </a:lnTo>
                <a:lnTo>
                  <a:pt x="806" y="2025"/>
                </a:lnTo>
                <a:lnTo>
                  <a:pt x="838" y="2001"/>
                </a:lnTo>
                <a:lnTo>
                  <a:pt x="870" y="1963"/>
                </a:lnTo>
                <a:lnTo>
                  <a:pt x="902" y="1939"/>
                </a:lnTo>
                <a:lnTo>
                  <a:pt x="934" y="1901"/>
                </a:lnTo>
                <a:lnTo>
                  <a:pt x="955" y="1865"/>
                </a:lnTo>
                <a:lnTo>
                  <a:pt x="987" y="1840"/>
                </a:lnTo>
                <a:lnTo>
                  <a:pt x="1008" y="1803"/>
                </a:lnTo>
                <a:lnTo>
                  <a:pt x="1030" y="1778"/>
                </a:lnTo>
                <a:lnTo>
                  <a:pt x="1062" y="1729"/>
                </a:lnTo>
                <a:lnTo>
                  <a:pt x="1094" y="1705"/>
                </a:lnTo>
                <a:lnTo>
                  <a:pt x="1115" y="1667"/>
                </a:lnTo>
                <a:lnTo>
                  <a:pt x="1137" y="1631"/>
                </a:lnTo>
                <a:lnTo>
                  <a:pt x="1158" y="1593"/>
                </a:lnTo>
                <a:lnTo>
                  <a:pt x="1179" y="1557"/>
                </a:lnTo>
                <a:lnTo>
                  <a:pt x="1210" y="1533"/>
                </a:lnTo>
                <a:lnTo>
                  <a:pt x="1222" y="1495"/>
                </a:lnTo>
                <a:lnTo>
                  <a:pt x="1264" y="1458"/>
                </a:lnTo>
                <a:lnTo>
                  <a:pt x="1275" y="1421"/>
                </a:lnTo>
                <a:lnTo>
                  <a:pt x="1307" y="1372"/>
                </a:lnTo>
                <a:lnTo>
                  <a:pt x="1339" y="1335"/>
                </a:lnTo>
                <a:lnTo>
                  <a:pt x="1360" y="1299"/>
                </a:lnTo>
                <a:lnTo>
                  <a:pt x="1382" y="1273"/>
                </a:lnTo>
                <a:lnTo>
                  <a:pt x="1413" y="1212"/>
                </a:lnTo>
                <a:lnTo>
                  <a:pt x="1445" y="1163"/>
                </a:lnTo>
                <a:lnTo>
                  <a:pt x="1467" y="1125"/>
                </a:lnTo>
                <a:lnTo>
                  <a:pt x="1478" y="1089"/>
                </a:lnTo>
                <a:lnTo>
                  <a:pt x="1520" y="1052"/>
                </a:lnTo>
                <a:lnTo>
                  <a:pt x="1552" y="990"/>
                </a:lnTo>
                <a:lnTo>
                  <a:pt x="1584" y="940"/>
                </a:lnTo>
                <a:lnTo>
                  <a:pt x="1615" y="891"/>
                </a:lnTo>
                <a:lnTo>
                  <a:pt x="1637" y="855"/>
                </a:lnTo>
                <a:lnTo>
                  <a:pt x="1648" y="829"/>
                </a:lnTo>
                <a:lnTo>
                  <a:pt x="1679" y="793"/>
                </a:lnTo>
                <a:lnTo>
                  <a:pt x="1702" y="768"/>
                </a:lnTo>
                <a:lnTo>
                  <a:pt x="1733" y="744"/>
                </a:lnTo>
                <a:lnTo>
                  <a:pt x="1775" y="706"/>
                </a:lnTo>
                <a:lnTo>
                  <a:pt x="1808" y="670"/>
                </a:lnTo>
                <a:lnTo>
                  <a:pt x="1839" y="646"/>
                </a:lnTo>
                <a:lnTo>
                  <a:pt x="1860" y="608"/>
                </a:lnTo>
                <a:lnTo>
                  <a:pt x="1903" y="583"/>
                </a:lnTo>
                <a:lnTo>
                  <a:pt x="1925" y="559"/>
                </a:lnTo>
                <a:lnTo>
                  <a:pt x="1957" y="521"/>
                </a:lnTo>
                <a:lnTo>
                  <a:pt x="1989" y="510"/>
                </a:lnTo>
                <a:lnTo>
                  <a:pt x="2020" y="497"/>
                </a:lnTo>
                <a:lnTo>
                  <a:pt x="2074" y="461"/>
                </a:lnTo>
                <a:lnTo>
                  <a:pt x="2106" y="423"/>
                </a:lnTo>
                <a:lnTo>
                  <a:pt x="2149" y="399"/>
                </a:lnTo>
                <a:lnTo>
                  <a:pt x="2192" y="374"/>
                </a:lnTo>
                <a:lnTo>
                  <a:pt x="2223" y="349"/>
                </a:lnTo>
                <a:lnTo>
                  <a:pt x="2265" y="325"/>
                </a:lnTo>
                <a:lnTo>
                  <a:pt x="2298" y="300"/>
                </a:lnTo>
                <a:lnTo>
                  <a:pt x="2329" y="276"/>
                </a:lnTo>
                <a:lnTo>
                  <a:pt x="2373" y="263"/>
                </a:lnTo>
                <a:lnTo>
                  <a:pt x="2404" y="238"/>
                </a:lnTo>
                <a:lnTo>
                  <a:pt x="2437" y="214"/>
                </a:lnTo>
                <a:lnTo>
                  <a:pt x="2479" y="202"/>
                </a:lnTo>
                <a:lnTo>
                  <a:pt x="2511" y="176"/>
                </a:lnTo>
                <a:lnTo>
                  <a:pt x="2543" y="176"/>
                </a:lnTo>
                <a:lnTo>
                  <a:pt x="2585" y="152"/>
                </a:lnTo>
                <a:lnTo>
                  <a:pt x="2628" y="140"/>
                </a:lnTo>
                <a:lnTo>
                  <a:pt x="2670" y="127"/>
                </a:lnTo>
                <a:lnTo>
                  <a:pt x="2703" y="115"/>
                </a:lnTo>
                <a:lnTo>
                  <a:pt x="2734" y="102"/>
                </a:lnTo>
                <a:lnTo>
                  <a:pt x="2777" y="91"/>
                </a:lnTo>
                <a:lnTo>
                  <a:pt x="2809" y="78"/>
                </a:lnTo>
                <a:lnTo>
                  <a:pt x="2842" y="78"/>
                </a:lnTo>
                <a:lnTo>
                  <a:pt x="2873" y="78"/>
                </a:lnTo>
                <a:lnTo>
                  <a:pt x="2927" y="66"/>
                </a:lnTo>
                <a:lnTo>
                  <a:pt x="2969" y="53"/>
                </a:lnTo>
                <a:lnTo>
                  <a:pt x="3001" y="53"/>
                </a:lnTo>
                <a:lnTo>
                  <a:pt x="3033" y="42"/>
                </a:lnTo>
                <a:lnTo>
                  <a:pt x="3087" y="42"/>
                </a:lnTo>
                <a:lnTo>
                  <a:pt x="3118" y="42"/>
                </a:lnTo>
                <a:lnTo>
                  <a:pt x="3161" y="29"/>
                </a:lnTo>
                <a:lnTo>
                  <a:pt x="3193" y="29"/>
                </a:lnTo>
                <a:lnTo>
                  <a:pt x="3224" y="29"/>
                </a:lnTo>
                <a:lnTo>
                  <a:pt x="3257" y="29"/>
                </a:lnTo>
                <a:lnTo>
                  <a:pt x="3299" y="29"/>
                </a:lnTo>
                <a:lnTo>
                  <a:pt x="3332" y="29"/>
                </a:lnTo>
                <a:lnTo>
                  <a:pt x="3363" y="29"/>
                </a:lnTo>
                <a:lnTo>
                  <a:pt x="3395" y="29"/>
                </a:lnTo>
                <a:lnTo>
                  <a:pt x="3427" y="29"/>
                </a:lnTo>
                <a:lnTo>
                  <a:pt x="3459" y="29"/>
                </a:lnTo>
                <a:lnTo>
                  <a:pt x="3492" y="29"/>
                </a:lnTo>
                <a:lnTo>
                  <a:pt x="3523" y="29"/>
                </a:lnTo>
                <a:lnTo>
                  <a:pt x="3555" y="29"/>
                </a:lnTo>
                <a:lnTo>
                  <a:pt x="3587" y="29"/>
                </a:lnTo>
                <a:lnTo>
                  <a:pt x="3619" y="29"/>
                </a:lnTo>
                <a:lnTo>
                  <a:pt x="3651" y="29"/>
                </a:lnTo>
                <a:lnTo>
                  <a:pt x="3693" y="29"/>
                </a:lnTo>
                <a:lnTo>
                  <a:pt x="3715" y="29"/>
                </a:lnTo>
                <a:lnTo>
                  <a:pt x="3758" y="29"/>
                </a:lnTo>
                <a:lnTo>
                  <a:pt x="3789" y="29"/>
                </a:lnTo>
                <a:lnTo>
                  <a:pt x="3822" y="29"/>
                </a:lnTo>
                <a:lnTo>
                  <a:pt x="3853" y="29"/>
                </a:lnTo>
                <a:lnTo>
                  <a:pt x="3888" y="0"/>
                </a:lnTo>
              </a:path>
            </a:pathLst>
          </a:custGeom>
          <a:noFill/>
          <a:ln w="381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2971800" y="3810000"/>
            <a:ext cx="0" cy="10668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4343400" y="2057400"/>
            <a:ext cx="0" cy="10668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6172200" y="1295400"/>
            <a:ext cx="0" cy="10668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1447800" y="4191000"/>
            <a:ext cx="584200" cy="7366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3124200" y="2286000"/>
            <a:ext cx="584200" cy="7366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4800600" y="1066800"/>
            <a:ext cx="584200" cy="7366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6629400" y="838200"/>
            <a:ext cx="584200" cy="7366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4038600" y="3581400"/>
            <a:ext cx="2534733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rgbClr val="002060"/>
                </a:solidFill>
              </a:rPr>
              <a:t>1.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dirty="0" smtClean="0">
                <a:solidFill>
                  <a:srgbClr val="002060"/>
                </a:solidFill>
              </a:rPr>
              <a:t>Prenatal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>
            <a:off x="6324600" y="1981200"/>
            <a:ext cx="609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6977910" y="2362200"/>
            <a:ext cx="109844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sz="2400" i="1" dirty="0">
                <a:solidFill>
                  <a:srgbClr val="002060"/>
                </a:solidFill>
              </a:rPr>
              <a:t>market</a:t>
            </a:r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4038600" y="4144963"/>
            <a:ext cx="346748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rgbClr val="002060"/>
                </a:solidFill>
              </a:rPr>
              <a:t>2.	Rapid Growth</a:t>
            </a:r>
          </a:p>
        </p:txBody>
      </p:sp>
      <p:sp>
        <p:nvSpPr>
          <p:cNvPr id="44055" name="Rectangle 23"/>
          <p:cNvSpPr>
            <a:spLocks noChangeArrowheads="1"/>
          </p:cNvSpPr>
          <p:nvPr/>
        </p:nvSpPr>
        <p:spPr bwMode="auto">
          <a:xfrm>
            <a:off x="4038600" y="4724400"/>
            <a:ext cx="4192879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rgbClr val="002060"/>
                </a:solidFill>
              </a:rPr>
              <a:t>3.	Fat deposit begins</a:t>
            </a:r>
          </a:p>
        </p:txBody>
      </p:sp>
      <p:sp>
        <p:nvSpPr>
          <p:cNvPr id="44056" name="Rectangle 24"/>
          <p:cNvSpPr>
            <a:spLocks noChangeArrowheads="1"/>
          </p:cNvSpPr>
          <p:nvPr/>
        </p:nvSpPr>
        <p:spPr bwMode="auto">
          <a:xfrm>
            <a:off x="4038600" y="5257800"/>
            <a:ext cx="1628074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rgbClr val="002060"/>
                </a:solidFill>
              </a:rPr>
              <a:t>4.	Fat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Growing Animal Intake Requirements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000" i="1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1" y="1676400"/>
            <a:ext cx="7594601" cy="4324350"/>
            <a:chOff x="192" y="1060"/>
            <a:chExt cx="4784" cy="2388"/>
          </a:xfrm>
          <a:effectLst/>
        </p:grpSpPr>
        <p:graphicFrame>
          <p:nvGraphicFramePr>
            <p:cNvPr id="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0892902"/>
                </p:ext>
              </p:extLst>
            </p:nvPr>
          </p:nvGraphicFramePr>
          <p:xfrm>
            <a:off x="573" y="1060"/>
            <a:ext cx="4403" cy="23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 rot="16200000">
              <a:off x="-374" y="1770"/>
              <a:ext cx="1365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dirty="0"/>
                <a:t>Intake Requirements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>
          <a:xfrm flipV="1">
            <a:off x="1447800" y="1981200"/>
            <a:ext cx="5638800" cy="152400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447800" y="2590800"/>
            <a:ext cx="5562600" cy="114300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47800" y="3962400"/>
            <a:ext cx="5867400" cy="38100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2800" y="1828800"/>
            <a:ext cx="75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Intake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266700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Energy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22564" y="4053254"/>
            <a:ext cx="86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Protein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Growing Animal Mineral Requirements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2000" i="1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0" y="1626394"/>
            <a:ext cx="7594601" cy="3790950"/>
            <a:chOff x="192" y="1060"/>
            <a:chExt cx="4784" cy="2388"/>
          </a:xfrm>
          <a:effectLst/>
        </p:grpSpPr>
        <p:graphicFrame>
          <p:nvGraphicFramePr>
            <p:cNvPr id="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36330"/>
                </p:ext>
              </p:extLst>
            </p:nvPr>
          </p:nvGraphicFramePr>
          <p:xfrm>
            <a:off x="573" y="1060"/>
            <a:ext cx="4403" cy="23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5061" name="Text Box 5"/>
            <p:cNvSpPr txBox="1">
              <a:spLocks noChangeArrowheads="1"/>
            </p:cNvSpPr>
            <p:nvPr/>
          </p:nvSpPr>
          <p:spPr bwMode="auto">
            <a:xfrm rot="16200000">
              <a:off x="-374" y="1770"/>
              <a:ext cx="1365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b="1" dirty="0"/>
                <a:t>Intake Requirements</a:t>
              </a:r>
            </a:p>
          </p:txBody>
        </p:sp>
      </p:grp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71640" y="5562600"/>
            <a:ext cx="212596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dirty="0"/>
              <a:t>Units are </a:t>
            </a:r>
            <a:r>
              <a:rPr lang="en-US" sz="2000" dirty="0" smtClean="0"/>
              <a:t>% of Diet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828800" y="2168769"/>
            <a:ext cx="5943600" cy="83820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28800" y="3156466"/>
            <a:ext cx="5867400" cy="60960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79857" y="3769913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Phosphorus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2286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Calcium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Growing Animal Requirements</a:t>
            </a:r>
            <a:br>
              <a:rPr lang="en-US" sz="3600" dirty="0" smtClean="0"/>
            </a:br>
            <a:r>
              <a:rPr lang="en-US" sz="2800" i="1" dirty="0" smtClean="0"/>
              <a:t>Summary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As BODY WEIGHT INCREASES…</a:t>
            </a:r>
          </a:p>
          <a:p>
            <a:pPr lvl="1" eaLnBrk="1" hangingPunct="1"/>
            <a:r>
              <a:rPr lang="en-US" dirty="0" smtClean="0"/>
              <a:t>Dry Matter Intake </a:t>
            </a:r>
            <a:r>
              <a:rPr lang="en-US" dirty="0" smtClean="0">
                <a:solidFill>
                  <a:srgbClr val="0070C0"/>
                </a:solidFill>
              </a:rPr>
              <a:t>INCREASES</a:t>
            </a:r>
          </a:p>
          <a:p>
            <a:pPr lvl="1" eaLnBrk="1" hangingPunct="1"/>
            <a:r>
              <a:rPr lang="en-US" dirty="0" smtClean="0"/>
              <a:t>Energy Needs </a:t>
            </a:r>
            <a:r>
              <a:rPr lang="en-US" dirty="0" smtClean="0">
                <a:solidFill>
                  <a:srgbClr val="0070C0"/>
                </a:solidFill>
              </a:rPr>
              <a:t>INCREASE</a:t>
            </a:r>
          </a:p>
          <a:p>
            <a:pPr lvl="1" eaLnBrk="1" hangingPunct="1"/>
            <a:r>
              <a:rPr lang="en-US" dirty="0" smtClean="0"/>
              <a:t>Protein Needs </a:t>
            </a:r>
            <a:r>
              <a:rPr lang="en-US" dirty="0" smtClean="0">
                <a:solidFill>
                  <a:srgbClr val="FF6600"/>
                </a:solidFill>
              </a:rPr>
              <a:t>DECREASE</a:t>
            </a:r>
          </a:p>
          <a:p>
            <a:pPr lvl="1" eaLnBrk="1" hangingPunct="1"/>
            <a:r>
              <a:rPr lang="en-US" dirty="0" smtClean="0"/>
              <a:t>Calcium and Phosphorus Needs </a:t>
            </a:r>
            <a:r>
              <a:rPr lang="en-US" dirty="0" smtClean="0">
                <a:solidFill>
                  <a:srgbClr val="FF6600"/>
                </a:solidFill>
              </a:rPr>
              <a:t>DECREASE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 Ranges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656647"/>
              </p:ext>
            </p:extLst>
          </p:nvPr>
        </p:nvGraphicFramePr>
        <p:xfrm>
          <a:off x="381000" y="1600200"/>
          <a:ext cx="8686800" cy="47940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8240"/>
                <a:gridCol w="1737360"/>
                <a:gridCol w="1737360"/>
                <a:gridCol w="1649458"/>
                <a:gridCol w="1185182"/>
                <a:gridCol w="1219200"/>
              </a:tblGrid>
              <a:tr h="587829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Intake</a:t>
                      </a:r>
                      <a:endParaRPr lang="en-US" sz="2000" dirty="0"/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Energy</a:t>
                      </a:r>
                      <a:endParaRPr lang="en-US" sz="2000" dirty="0"/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Protein</a:t>
                      </a:r>
                      <a:endParaRPr lang="en-US" sz="2000" dirty="0"/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Fat</a:t>
                      </a:r>
                      <a:endParaRPr lang="en-US" sz="2000" dirty="0"/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Fiber</a:t>
                      </a:r>
                      <a:endParaRPr lang="en-US" sz="2000" dirty="0"/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82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Fowl</a:t>
                      </a:r>
                      <a:endParaRPr lang="en-US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50 – 1600 g/week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6200 – 7300 kcal/lb ME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 – 26% CP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--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--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82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Cow</a:t>
                      </a:r>
                      <a:endParaRPr lang="en-US" sz="2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1.5</a:t>
                      </a:r>
                      <a:r>
                        <a:rPr lang="en-US" sz="2000" baseline="0" dirty="0" smtClean="0"/>
                        <a:t> – 3.0% BW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45</a:t>
                      </a:r>
                      <a:r>
                        <a:rPr lang="en-US" sz="2000" baseline="0" dirty="0" smtClean="0"/>
                        <a:t> – 90% TDN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 –</a:t>
                      </a:r>
                      <a:r>
                        <a:rPr lang="en-US" sz="2000" baseline="0" dirty="0" smtClean="0"/>
                        <a:t> 18% CP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&lt; 4% total</a:t>
                      </a:r>
                      <a:r>
                        <a:rPr lang="en-US" sz="2000" baseline="0" dirty="0" smtClean="0"/>
                        <a:t> diet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&gt; 8%</a:t>
                      </a:r>
                      <a:r>
                        <a:rPr lang="en-US" sz="2000" baseline="0" dirty="0" smtClean="0"/>
                        <a:t> NDF in diet</a:t>
                      </a:r>
                      <a:endParaRPr lang="en-US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782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Goat</a:t>
                      </a:r>
                      <a:endParaRPr lang="en-US" sz="2800" dirty="0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1.3 – 4.2% BW</a:t>
                      </a:r>
                      <a:endParaRPr lang="en-US" sz="2000" dirty="0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53 – 68%</a:t>
                      </a:r>
                      <a:r>
                        <a:rPr lang="en-US" sz="2000" baseline="0" dirty="0" smtClean="0"/>
                        <a:t> TDN</a:t>
                      </a:r>
                      <a:endParaRPr lang="en-US" sz="2000" dirty="0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5.5 – 20% CP</a:t>
                      </a:r>
                      <a:endParaRPr lang="en-US" sz="2000" dirty="0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&lt; 4% total</a:t>
                      </a:r>
                      <a:r>
                        <a:rPr lang="en-US" sz="2000" baseline="0" dirty="0" smtClean="0"/>
                        <a:t> diet</a:t>
                      </a:r>
                      <a:endParaRPr lang="en-US" sz="2000" dirty="0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&gt; 8%</a:t>
                      </a:r>
                      <a:r>
                        <a:rPr lang="en-US" sz="2000" baseline="0" dirty="0" smtClean="0"/>
                        <a:t> NDF in diet</a:t>
                      </a:r>
                      <a:endParaRPr lang="en-US" sz="2000" dirty="0"/>
                    </a:p>
                  </a:txBody>
                  <a:tcPr>
                    <a:lnT>
                      <a:noFill/>
                    </a:lnT>
                  </a:tcPr>
                </a:tc>
              </a:tr>
              <a:tr h="58782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Horse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1.5</a:t>
                      </a:r>
                      <a:r>
                        <a:rPr lang="en-US" sz="2000" baseline="0" dirty="0" smtClean="0"/>
                        <a:t> – 3.0% BW</a:t>
                      </a:r>
                      <a:endParaRPr lang="en-US" sz="2000" dirty="0" smtClean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0.9 – 1.40 </a:t>
                      </a:r>
                      <a:r>
                        <a:rPr lang="en-US" sz="2000" dirty="0" err="1" smtClean="0"/>
                        <a:t>mcal</a:t>
                      </a:r>
                      <a:r>
                        <a:rPr lang="en-US" sz="2000" dirty="0" smtClean="0"/>
                        <a:t>/lb 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 – 14.5%</a:t>
                      </a:r>
                      <a:r>
                        <a:rPr lang="en-US" sz="2000" baseline="0" dirty="0" smtClean="0"/>
                        <a:t> CP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58782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Pig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lbs</a:t>
                      </a:r>
                      <a:r>
                        <a:rPr lang="en-US" sz="2000" baseline="0" dirty="0" smtClean="0"/>
                        <a:t> to 5% BW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7200 kcal/lb 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 – 26% CP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3.5-6.5%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--</a:t>
                      </a:r>
                      <a:endParaRPr lang="en-US" sz="2000" dirty="0"/>
                    </a:p>
                  </a:txBody>
                  <a:tcPr/>
                </a:tc>
              </a:tr>
              <a:tr h="58782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Sheep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1.5 – 5.2 % BW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55 – 80%</a:t>
                      </a:r>
                      <a:r>
                        <a:rPr lang="en-US" sz="2000" baseline="0" dirty="0" smtClean="0"/>
                        <a:t> TDN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 – 26% CP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&lt; 4% total</a:t>
                      </a:r>
                      <a:r>
                        <a:rPr lang="en-US" sz="2000" baseline="0" dirty="0" smtClean="0"/>
                        <a:t> diet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&gt; 8%</a:t>
                      </a:r>
                      <a:r>
                        <a:rPr lang="en-US" sz="2000" baseline="0" dirty="0" smtClean="0"/>
                        <a:t> NDF in diet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0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Appropriate Feeds Animals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789173"/>
              </p:ext>
            </p:extLst>
          </p:nvPr>
        </p:nvGraphicFramePr>
        <p:xfrm>
          <a:off x="381000" y="1600200"/>
          <a:ext cx="8458197" cy="2956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927"/>
                <a:gridCol w="768927"/>
                <a:gridCol w="768927"/>
                <a:gridCol w="768927"/>
                <a:gridCol w="768927"/>
                <a:gridCol w="768927"/>
                <a:gridCol w="768927"/>
                <a:gridCol w="768927"/>
                <a:gridCol w="768927"/>
                <a:gridCol w="768927"/>
                <a:gridCol w="76892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Pasture</a:t>
                      </a:r>
                      <a:endParaRPr lang="en-US" sz="1400" dirty="0"/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Hay</a:t>
                      </a:r>
                      <a:endParaRPr lang="en-US" sz="1400" dirty="0"/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Corn / Grain</a:t>
                      </a:r>
                      <a:endParaRPr lang="en-US" sz="1400" dirty="0"/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Pellet/ Cube</a:t>
                      </a:r>
                      <a:endParaRPr lang="en-US" sz="1400" dirty="0"/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Meal/Mash</a:t>
                      </a:r>
                      <a:endParaRPr lang="en-US" sz="1400" dirty="0"/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Browse</a:t>
                      </a:r>
                      <a:endParaRPr lang="en-US" sz="1400" dirty="0"/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Sweet</a:t>
                      </a:r>
                      <a:r>
                        <a:rPr lang="en-US" sz="1400" baseline="0" dirty="0" smtClean="0"/>
                        <a:t> Feed</a:t>
                      </a:r>
                      <a:endParaRPr lang="en-US" sz="1400" dirty="0"/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Liquid </a:t>
                      </a:r>
                      <a:r>
                        <a:rPr lang="en-US" sz="1400" dirty="0" err="1" smtClean="0"/>
                        <a:t>Supp</a:t>
                      </a:r>
                      <a:endParaRPr lang="en-US" sz="1400" dirty="0"/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Loose Mineral</a:t>
                      </a:r>
                      <a:endParaRPr lang="en-US" sz="1400" dirty="0"/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Salt-Mineral Block</a:t>
                      </a:r>
                      <a:endParaRPr lang="en-US" sz="1400" dirty="0"/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Fowl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Cow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Goat</a:t>
                      </a:r>
                      <a:endParaRPr lang="en-US" dirty="0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>
                    <a:lnT>
                      <a:noFill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 X 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Sheep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7" y="6291263"/>
            <a:ext cx="18716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53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Feed Classifications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284636"/>
              </p:ext>
            </p:extLst>
          </p:nvPr>
        </p:nvGraphicFramePr>
        <p:xfrm>
          <a:off x="457200" y="1600200"/>
          <a:ext cx="82296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1066800"/>
                <a:gridCol w="1447800"/>
                <a:gridCol w="16002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Roughage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Protein</a:t>
                      </a:r>
                      <a:r>
                        <a:rPr lang="en-US" baseline="0" dirty="0" smtClean="0"/>
                        <a:t> Meals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By-Products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Additives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“Bad” Stuff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Hay</a:t>
                      </a:r>
                    </a:p>
                    <a:p>
                      <a:r>
                        <a:rPr lang="en-US" dirty="0" smtClean="0"/>
                        <a:t>Alfalfa</a:t>
                      </a:r>
                      <a:r>
                        <a:rPr lang="en-US" baseline="0" dirty="0" smtClean="0"/>
                        <a:t> cubes</a:t>
                      </a:r>
                    </a:p>
                    <a:p>
                      <a:r>
                        <a:rPr lang="en-US" baseline="0" dirty="0" smtClean="0"/>
                        <a:t>Beet pulp</a:t>
                      </a:r>
                    </a:p>
                    <a:p>
                      <a:r>
                        <a:rPr lang="en-US" baseline="0" dirty="0" smtClean="0"/>
                        <a:t>Cottonseed       hulls</a:t>
                      </a:r>
                    </a:p>
                    <a:p>
                      <a:r>
                        <a:rPr lang="en-US" baseline="0" dirty="0" smtClean="0"/>
                        <a:t>Silage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Corn</a:t>
                      </a:r>
                    </a:p>
                    <a:p>
                      <a:r>
                        <a:rPr lang="en-US" dirty="0" smtClean="0"/>
                        <a:t>Oats</a:t>
                      </a:r>
                    </a:p>
                    <a:p>
                      <a:r>
                        <a:rPr lang="en-US" dirty="0" smtClean="0"/>
                        <a:t>Barely</a:t>
                      </a:r>
                    </a:p>
                    <a:p>
                      <a:r>
                        <a:rPr lang="en-US" dirty="0" smtClean="0"/>
                        <a:t>Wheat</a:t>
                      </a:r>
                    </a:p>
                    <a:p>
                      <a:r>
                        <a:rPr lang="en-US" dirty="0" smtClean="0"/>
                        <a:t>Milo / Sorghum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Soybean meal</a:t>
                      </a:r>
                    </a:p>
                    <a:p>
                      <a:r>
                        <a:rPr lang="en-US" dirty="0" smtClean="0"/>
                        <a:t>Cottonseed meal</a:t>
                      </a:r>
                    </a:p>
                    <a:p>
                      <a:r>
                        <a:rPr lang="en-US" dirty="0" smtClean="0"/>
                        <a:t>Corn gluten feed</a:t>
                      </a:r>
                    </a:p>
                    <a:p>
                      <a:r>
                        <a:rPr lang="en-US" dirty="0" smtClean="0"/>
                        <a:t>Fish meal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Citrus pulp</a:t>
                      </a:r>
                    </a:p>
                    <a:p>
                      <a:r>
                        <a:rPr lang="en-US" dirty="0" smtClean="0"/>
                        <a:t>Corn</a:t>
                      </a:r>
                      <a:r>
                        <a:rPr lang="en-US" baseline="0" dirty="0" smtClean="0"/>
                        <a:t> gluten feed</a:t>
                      </a:r>
                    </a:p>
                    <a:p>
                      <a:r>
                        <a:rPr lang="en-US" baseline="0" dirty="0" smtClean="0"/>
                        <a:t>Dried distillers grains</a:t>
                      </a:r>
                    </a:p>
                    <a:p>
                      <a:r>
                        <a:rPr lang="en-US" baseline="0" dirty="0" smtClean="0"/>
                        <a:t>Molasses</a:t>
                      </a:r>
                    </a:p>
                    <a:p>
                      <a:r>
                        <a:rPr lang="en-US" baseline="0" dirty="0" smtClean="0"/>
                        <a:t>Wheat </a:t>
                      </a:r>
                      <a:r>
                        <a:rPr lang="en-US" baseline="0" dirty="0" err="1" smtClean="0"/>
                        <a:t>midds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Rice mill feed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Trace minerals</a:t>
                      </a:r>
                    </a:p>
                    <a:p>
                      <a:r>
                        <a:rPr lang="en-US" dirty="0" smtClean="0"/>
                        <a:t>Vitamins</a:t>
                      </a:r>
                    </a:p>
                    <a:p>
                      <a:r>
                        <a:rPr lang="en-US" dirty="0" smtClean="0"/>
                        <a:t>Flavors</a:t>
                      </a:r>
                    </a:p>
                    <a:p>
                      <a:r>
                        <a:rPr lang="en-US" dirty="0" smtClean="0"/>
                        <a:t>Probiotics</a:t>
                      </a:r>
                    </a:p>
                    <a:p>
                      <a:r>
                        <a:rPr lang="en-US" dirty="0" smtClean="0"/>
                        <a:t>Antibiotics</a:t>
                      </a:r>
                    </a:p>
                    <a:p>
                      <a:r>
                        <a:rPr lang="en-US" dirty="0" smtClean="0"/>
                        <a:t>Urea</a:t>
                      </a:r>
                    </a:p>
                    <a:p>
                      <a:r>
                        <a:rPr lang="en-US" dirty="0" err="1" smtClean="0"/>
                        <a:t>Ionophores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Peanut</a:t>
                      </a:r>
                      <a:r>
                        <a:rPr lang="en-US" baseline="0" dirty="0" smtClean="0"/>
                        <a:t> skins</a:t>
                      </a:r>
                    </a:p>
                    <a:p>
                      <a:r>
                        <a:rPr lang="en-US" baseline="0" dirty="0" smtClean="0"/>
                        <a:t>Peanut hulls</a:t>
                      </a:r>
                    </a:p>
                    <a:p>
                      <a:r>
                        <a:rPr lang="en-US" baseline="0" dirty="0" smtClean="0"/>
                        <a:t>Grain screenings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7" y="6250338"/>
            <a:ext cx="18716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2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Purchase </a:t>
            </a:r>
            <a:r>
              <a:rPr lang="en-US" dirty="0"/>
              <a:t>date &amp; show date = time on </a:t>
            </a:r>
            <a:r>
              <a:rPr lang="en-US" dirty="0" smtClean="0"/>
              <a:t>feed</a:t>
            </a:r>
          </a:p>
          <a:p>
            <a:r>
              <a:rPr lang="en-US" dirty="0" smtClean="0"/>
              <a:t>Purchase </a:t>
            </a:r>
            <a:r>
              <a:rPr lang="en-US" dirty="0"/>
              <a:t>weight &amp; show weight = total gain Frame size/growth potential – show </a:t>
            </a:r>
            <a:r>
              <a:rPr lang="en-US" dirty="0" smtClean="0"/>
              <a:t>weight</a:t>
            </a:r>
          </a:p>
          <a:p>
            <a:r>
              <a:rPr lang="en-US" dirty="0" smtClean="0"/>
              <a:t>Gain </a:t>
            </a:r>
            <a:r>
              <a:rPr lang="en-US" dirty="0"/>
              <a:t>– </a:t>
            </a:r>
            <a:r>
              <a:rPr lang="en-US" dirty="0" err="1"/>
              <a:t>lbs</a:t>
            </a:r>
            <a:r>
              <a:rPr lang="en-US" dirty="0"/>
              <a:t>/day </a:t>
            </a:r>
            <a:endParaRPr lang="en-US" dirty="0" smtClean="0"/>
          </a:p>
          <a:p>
            <a:pPr lvl="1"/>
            <a:r>
              <a:rPr lang="en-US" dirty="0" smtClean="0"/>
              <a:t>Calves – 3.0 to 4.5 lb/day</a:t>
            </a:r>
          </a:p>
          <a:p>
            <a:pPr lvl="1"/>
            <a:r>
              <a:rPr lang="en-US" dirty="0" smtClean="0"/>
              <a:t>Hogs – 0.5 to 3.5 lb/day</a:t>
            </a:r>
          </a:p>
          <a:p>
            <a:pPr lvl="1"/>
            <a:r>
              <a:rPr lang="en-US" dirty="0" smtClean="0"/>
              <a:t>Lambs </a:t>
            </a:r>
            <a:r>
              <a:rPr lang="en-US" dirty="0"/>
              <a:t>– </a:t>
            </a:r>
            <a:r>
              <a:rPr lang="en-US" dirty="0" smtClean="0"/>
              <a:t>0.5 </a:t>
            </a:r>
            <a:r>
              <a:rPr lang="en-US" dirty="0"/>
              <a:t>to </a:t>
            </a:r>
            <a:r>
              <a:rPr lang="en-US" dirty="0" smtClean="0"/>
              <a:t>1.25 </a:t>
            </a:r>
            <a:r>
              <a:rPr lang="en-US" dirty="0"/>
              <a:t>lb/day </a:t>
            </a:r>
            <a:endParaRPr lang="en-US" dirty="0" smtClean="0"/>
          </a:p>
          <a:p>
            <a:pPr lvl="1"/>
            <a:r>
              <a:rPr lang="en-US" dirty="0" smtClean="0"/>
              <a:t>Goats </a:t>
            </a:r>
            <a:r>
              <a:rPr lang="en-US" dirty="0"/>
              <a:t>– </a:t>
            </a:r>
            <a:r>
              <a:rPr lang="en-US" dirty="0" smtClean="0"/>
              <a:t>0.25 </a:t>
            </a:r>
            <a:r>
              <a:rPr lang="en-US" dirty="0"/>
              <a:t>to </a:t>
            </a:r>
            <a:r>
              <a:rPr lang="en-US" dirty="0" smtClean="0"/>
              <a:t>1.0 lb/day</a:t>
            </a:r>
          </a:p>
          <a:p>
            <a:r>
              <a:rPr lang="en-US" dirty="0" smtClean="0"/>
              <a:t>Feed </a:t>
            </a:r>
            <a:r>
              <a:rPr lang="en-US" dirty="0"/>
              <a:t>requirement – light, moderate, heavy</a:t>
            </a:r>
          </a:p>
        </p:txBody>
      </p:sp>
    </p:spTree>
    <p:extLst>
      <p:ext uri="{BB962C8B-B14F-4D97-AF65-F5344CB8AC3E}">
        <p14:creationId xmlns:p14="http://schemas.microsoft.com/office/powerpoint/2010/main" val="2612892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Feed Tag Review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Guaranteed Analysis:  CP, Fat, Fiber, Min/Vit  TDN??</a:t>
            </a:r>
          </a:p>
          <a:p>
            <a:pPr eaLnBrk="1" hangingPunct="1"/>
            <a:r>
              <a:rPr lang="en-US" sz="2800" smtClean="0"/>
              <a:t>Ingredient List</a:t>
            </a:r>
          </a:p>
          <a:p>
            <a:pPr eaLnBrk="1" hangingPunct="1"/>
            <a:r>
              <a:rPr lang="en-US" sz="2800" smtClean="0"/>
              <a:t>Feeding Directions</a:t>
            </a:r>
          </a:p>
          <a:p>
            <a:pPr eaLnBrk="1" hangingPunct="1"/>
            <a:r>
              <a:rPr lang="en-US" sz="2800" smtClean="0"/>
              <a:t>Caution Statements</a:t>
            </a:r>
          </a:p>
        </p:txBody>
      </p:sp>
      <p:pic>
        <p:nvPicPr>
          <p:cNvPr id="24580" name="Picture 7" descr="scan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0"/>
            <a:ext cx="4267200" cy="4876800"/>
          </a:xfrm>
          <a:noFill/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029200" y="4953000"/>
            <a:ext cx="39497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TDN = 80% - Crude Fiber</a:t>
            </a:r>
          </a:p>
          <a:p>
            <a:pPr>
              <a:defRPr/>
            </a:pPr>
            <a:r>
              <a:rPr lang="en-US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TDN = 78%, different than rough calc</a:t>
            </a:r>
          </a:p>
          <a:p>
            <a:pPr>
              <a:defRPr/>
            </a:pPr>
            <a:r>
              <a:rPr lang="en-US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80%-7%, why?</a:t>
            </a:r>
          </a:p>
        </p:txBody>
      </p:sp>
      <p:sp>
        <p:nvSpPr>
          <p:cNvPr id="24582" name="Line 9"/>
          <p:cNvSpPr>
            <a:spLocks noChangeShapeType="1"/>
          </p:cNvSpPr>
          <p:nvPr/>
        </p:nvSpPr>
        <p:spPr bwMode="auto">
          <a:xfrm flipH="1">
            <a:off x="3124200" y="1905000"/>
            <a:ext cx="15240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Line 10"/>
          <p:cNvSpPr>
            <a:spLocks noChangeShapeType="1"/>
          </p:cNvSpPr>
          <p:nvPr/>
        </p:nvSpPr>
        <p:spPr bwMode="auto">
          <a:xfrm flipH="1">
            <a:off x="2895600" y="3276600"/>
            <a:ext cx="18288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433292"/>
              </p:ext>
            </p:extLst>
          </p:nvPr>
        </p:nvGraphicFramePr>
        <p:xfrm>
          <a:off x="304800" y="304800"/>
          <a:ext cx="8458200" cy="557326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605786"/>
                <a:gridCol w="1142069"/>
                <a:gridCol w="1142069"/>
                <a:gridCol w="1142069"/>
                <a:gridCol w="1142069"/>
                <a:gridCol w="1142069"/>
                <a:gridCol w="1142069"/>
              </a:tblGrid>
              <a:tr h="571601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Table 4. Estimating TDN of commercial feed (base: 13% crude protein, 2% crude fat) using fiber and ash content</a:t>
                      </a:r>
                      <a:r>
                        <a:rPr lang="en-US" sz="1800" baseline="300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1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% Ash on the feed tag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6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% Crude Fiber on feed tag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7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86.9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85.1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82.3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81.5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79.7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77.9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86.1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84.3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82.5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80.7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78.9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77.1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85.3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83.5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81.7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79.9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78.1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76.3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84.5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82.7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80.9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79.1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77.3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75.5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83..7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81.9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80.1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78.3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76.5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74.7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82.9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81.1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79.3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77.5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75.7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73.9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82.1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80.3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78.5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76.7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74.9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73.1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81.3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79.5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77.7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75.9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74.1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72.3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1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80.5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78.7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76.9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75.1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73.3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>
                          <a:effectLst/>
                        </a:rPr>
                        <a:t>71.5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4222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baseline="30000" dirty="0">
                          <a:effectLst/>
                        </a:rPr>
                        <a:t>1</a:t>
                      </a:r>
                      <a:r>
                        <a:rPr lang="en-US" sz="1800" dirty="0">
                          <a:effectLst/>
                        </a:rPr>
                        <a:t> For 16% protein feed, deduct 0.5% TDN from the estimate in the table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  For 10% protein feed, add 0.5% TDN to the estimate in the table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800" dirty="0">
                          <a:effectLst/>
                        </a:rPr>
                        <a:t>  For each 1% fat over 2% add 2.25% TDN to the estimate in the table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200" dirty="0">
                          <a:effectLst/>
                        </a:rPr>
                        <a:t>Adapted from J. Sprinkle, 1999, Univ. of Arizona Coop. Extension bulletin AZ1054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52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Feed Tag Review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Guaranteed Analysis:  CP, Fat, Fiber, Min/Vit  TDN??</a:t>
            </a:r>
          </a:p>
          <a:p>
            <a:pPr eaLnBrk="1" hangingPunct="1"/>
            <a:r>
              <a:rPr lang="en-US" sz="2800" smtClean="0"/>
              <a:t>Ingredient List</a:t>
            </a:r>
          </a:p>
          <a:p>
            <a:pPr eaLnBrk="1" hangingPunct="1"/>
            <a:r>
              <a:rPr lang="en-US" sz="2800" smtClean="0"/>
              <a:t>Feeding Directions</a:t>
            </a:r>
          </a:p>
          <a:p>
            <a:pPr eaLnBrk="1" hangingPunct="1"/>
            <a:r>
              <a:rPr lang="en-US" sz="2800" smtClean="0"/>
              <a:t>Caution Statements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708525" y="5065713"/>
            <a:ext cx="116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TDN = ??</a:t>
            </a:r>
          </a:p>
        </p:txBody>
      </p:sp>
      <p:pic>
        <p:nvPicPr>
          <p:cNvPr id="27653" name="Picture 7" descr="scan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88" y="1447800"/>
            <a:ext cx="4592637" cy="464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smtClean="0"/>
              <a:t>Feed Tag Review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Guaranteed Analysis:  CP, Fat, Fiber, Min/Vit  TDN??</a:t>
            </a:r>
          </a:p>
          <a:p>
            <a:pPr eaLnBrk="1" hangingPunct="1"/>
            <a:r>
              <a:rPr lang="en-US" sz="2800" smtClean="0"/>
              <a:t>Ingredient List</a:t>
            </a:r>
          </a:p>
          <a:p>
            <a:pPr eaLnBrk="1" hangingPunct="1"/>
            <a:r>
              <a:rPr lang="en-US" sz="2800" smtClean="0"/>
              <a:t>Feeding Directions</a:t>
            </a:r>
          </a:p>
          <a:p>
            <a:pPr eaLnBrk="1" hangingPunct="1"/>
            <a:r>
              <a:rPr lang="en-US" sz="2800" smtClean="0"/>
              <a:t>Caution Statements</a:t>
            </a:r>
          </a:p>
        </p:txBody>
      </p:sp>
      <p:pic>
        <p:nvPicPr>
          <p:cNvPr id="25604" name="Picture 7" descr="scan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914400"/>
            <a:ext cx="3962400" cy="5745163"/>
          </a:xfrm>
          <a:noFill/>
        </p:spPr>
      </p:pic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5029200" y="4876800"/>
            <a:ext cx="2832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TDN = 71%, let’s examine</a:t>
            </a:r>
          </a:p>
          <a:p>
            <a:pPr>
              <a:defRPr/>
            </a:pPr>
            <a:r>
              <a:rPr lang="en-US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 ingredients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and Feeding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</a:p>
          <a:p>
            <a:r>
              <a:rPr lang="en-US" dirty="0" smtClean="0"/>
              <a:t>Bunk Space</a:t>
            </a:r>
          </a:p>
          <a:p>
            <a:r>
              <a:rPr lang="en-US" dirty="0" smtClean="0"/>
              <a:t>Feed Delivery</a:t>
            </a:r>
          </a:p>
          <a:p>
            <a:pPr lvl="1"/>
            <a:r>
              <a:rPr lang="en-US" dirty="0" smtClean="0"/>
              <a:t>Amount</a:t>
            </a:r>
          </a:p>
          <a:p>
            <a:pPr lvl="2"/>
            <a:r>
              <a:rPr lang="en-US" dirty="0" smtClean="0"/>
              <a:t>Self vs hand fed</a:t>
            </a:r>
          </a:p>
          <a:p>
            <a:pPr lvl="1"/>
            <a:r>
              <a:rPr lang="en-US" dirty="0" smtClean="0"/>
              <a:t>Frequency and timing</a:t>
            </a:r>
          </a:p>
          <a:p>
            <a:r>
              <a:rPr lang="en-US" dirty="0" smtClean="0"/>
              <a:t>Weigh</a:t>
            </a:r>
          </a:p>
          <a:p>
            <a:r>
              <a:rPr lang="en-US" dirty="0" smtClean="0"/>
              <a:t>Exercise</a:t>
            </a:r>
          </a:p>
        </p:txBody>
      </p:sp>
      <p:pic>
        <p:nvPicPr>
          <p:cNvPr id="7" name="Picture 6" descr="feedlot bun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495800"/>
            <a:ext cx="2066925" cy="1971675"/>
          </a:xfrm>
          <a:prstGeom prst="rect">
            <a:avLst/>
          </a:prstGeom>
        </p:spPr>
      </p:pic>
      <p:pic>
        <p:nvPicPr>
          <p:cNvPr id="8" name="Picture 7" descr="XB2-yrlg-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19200"/>
            <a:ext cx="37592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and Feeding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feeding program will dictate how your animals will develop and </a:t>
            </a:r>
            <a:r>
              <a:rPr lang="en-US" dirty="0" smtClean="0"/>
              <a:t>mature</a:t>
            </a:r>
          </a:p>
          <a:p>
            <a:r>
              <a:rPr lang="en-US" dirty="0" smtClean="0"/>
              <a:t>A </a:t>
            </a:r>
            <a:r>
              <a:rPr lang="en-US" dirty="0"/>
              <a:t>good feeding program cannot make up for a lack of superior genetics, but it will allow your animal to reach their genetic </a:t>
            </a:r>
            <a:r>
              <a:rPr lang="en-US" dirty="0" smtClean="0"/>
              <a:t>potential</a:t>
            </a:r>
          </a:p>
          <a:p>
            <a:r>
              <a:rPr lang="en-US" dirty="0" smtClean="0"/>
              <a:t>A </a:t>
            </a:r>
            <a:r>
              <a:rPr lang="en-US" dirty="0"/>
              <a:t>poor feeding program can cause an animal with great genetic potential to be wasted.</a:t>
            </a:r>
          </a:p>
        </p:txBody>
      </p:sp>
    </p:spTree>
    <p:extLst>
      <p:ext uri="{BB962C8B-B14F-4D97-AF65-F5344CB8AC3E}">
        <p14:creationId xmlns:p14="http://schemas.microsoft.com/office/powerpoint/2010/main" val="300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Pig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2" y="1295400"/>
            <a:ext cx="5381625" cy="341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62" y="3621698"/>
            <a:ext cx="428541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9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Protein</a:t>
            </a:r>
          </a:p>
          <a:p>
            <a:pPr lvl="1"/>
            <a:r>
              <a:rPr lang="en-US" dirty="0" smtClean="0"/>
              <a:t>18-22% crude protein, decline with increasing BW</a:t>
            </a:r>
          </a:p>
          <a:p>
            <a:pPr lvl="1"/>
            <a:r>
              <a:rPr lang="en-US" dirty="0" smtClean="0"/>
              <a:t>Essential Amino Acids</a:t>
            </a:r>
          </a:p>
          <a:p>
            <a:pPr lvl="2"/>
            <a:r>
              <a:rPr lang="en-US" dirty="0" smtClean="0"/>
              <a:t>Lysine is 1</a:t>
            </a:r>
            <a:r>
              <a:rPr lang="en-US" baseline="30000" dirty="0" smtClean="0"/>
              <a:t>st</a:t>
            </a:r>
            <a:r>
              <a:rPr lang="en-US" dirty="0" smtClean="0"/>
              <a:t> limiting for growth</a:t>
            </a:r>
          </a:p>
          <a:p>
            <a:pPr lvl="2"/>
            <a:r>
              <a:rPr lang="en-US" dirty="0" smtClean="0"/>
              <a:t>Threonine, Tryptophan, Methionine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4235154"/>
              </p:ext>
            </p:extLst>
          </p:nvPr>
        </p:nvGraphicFramePr>
        <p:xfrm>
          <a:off x="4648200" y="1600200"/>
          <a:ext cx="4038600" cy="2687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14400"/>
                <a:gridCol w="701040"/>
                <a:gridCol w="807720"/>
                <a:gridCol w="807720"/>
                <a:gridCol w="807720"/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dirty="0" smtClean="0"/>
                        <a:t>Minimum Protein</a:t>
                      </a:r>
                      <a:r>
                        <a:rPr lang="en-US" baseline="0" dirty="0" smtClean="0"/>
                        <a:t> and Lysine Levels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Early Wean</a:t>
                      </a:r>
                      <a:endParaRPr lang="en-US" sz="16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Starter</a:t>
                      </a:r>
                      <a:endParaRPr lang="en-US" sz="16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Grower</a:t>
                      </a:r>
                      <a:endParaRPr lang="en-US" sz="16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Finish</a:t>
                      </a:r>
                      <a:endParaRPr lang="en-US" sz="1600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Weight, lb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11-25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25-100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100-200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200-240+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Protein, 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Lysine, 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83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75-80% diet should be carbohydrates</a:t>
            </a:r>
          </a:p>
          <a:p>
            <a:pPr lvl="1"/>
            <a:r>
              <a:rPr lang="en-US" dirty="0" smtClean="0"/>
              <a:t>Fat is important source of energy</a:t>
            </a:r>
          </a:p>
          <a:p>
            <a:pPr lvl="1"/>
            <a:r>
              <a:rPr lang="en-US" dirty="0" smtClean="0"/>
              <a:t>Fat is 2.25 times as energy dense as carbohydrates, a little goes a long ways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8096277"/>
              </p:ext>
            </p:extLst>
          </p:nvPr>
        </p:nvGraphicFramePr>
        <p:xfrm>
          <a:off x="4648200" y="1600200"/>
          <a:ext cx="4038600" cy="2270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14400"/>
                <a:gridCol w="701040"/>
                <a:gridCol w="807720"/>
                <a:gridCol w="807720"/>
                <a:gridCol w="807720"/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dirty="0" smtClean="0"/>
                        <a:t>Fat</a:t>
                      </a:r>
                      <a:r>
                        <a:rPr lang="en-US" baseline="0" dirty="0" smtClean="0"/>
                        <a:t> Levels in Diet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Early Wean</a:t>
                      </a:r>
                      <a:endParaRPr lang="en-US" sz="16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Starter</a:t>
                      </a:r>
                      <a:endParaRPr lang="en-US" sz="16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Grower</a:t>
                      </a:r>
                      <a:endParaRPr lang="en-US" sz="16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Finish</a:t>
                      </a:r>
                      <a:endParaRPr lang="en-US" sz="1600" dirty="0"/>
                    </a:p>
                  </a:txBody>
                  <a:tcPr>
                    <a:lnT w="12700" cmpd="sng">
                      <a:noFill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Weight, lb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11-25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25-100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100-200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200-240+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Fat, 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5.0-4.5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2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Minerals</a:t>
            </a:r>
          </a:p>
          <a:p>
            <a:pPr lvl="1"/>
            <a:r>
              <a:rPr lang="en-US" dirty="0" smtClean="0"/>
              <a:t>Macro</a:t>
            </a:r>
          </a:p>
          <a:p>
            <a:pPr lvl="2"/>
            <a:r>
              <a:rPr lang="en-US" dirty="0" smtClean="0"/>
              <a:t>Ca</a:t>
            </a:r>
          </a:p>
          <a:p>
            <a:pPr lvl="2"/>
            <a:r>
              <a:rPr lang="en-US" dirty="0" smtClean="0"/>
              <a:t>Fe</a:t>
            </a:r>
          </a:p>
          <a:p>
            <a:pPr lvl="2"/>
            <a:r>
              <a:rPr lang="en-US" dirty="0" smtClean="0"/>
              <a:t>K</a:t>
            </a:r>
          </a:p>
          <a:p>
            <a:pPr lvl="2"/>
            <a:r>
              <a:rPr lang="en-US" dirty="0" smtClean="0"/>
              <a:t>Mg</a:t>
            </a:r>
          </a:p>
          <a:p>
            <a:pPr lvl="2"/>
            <a:r>
              <a:rPr lang="en-US" dirty="0" smtClean="0"/>
              <a:t>Na, Cl</a:t>
            </a:r>
          </a:p>
          <a:p>
            <a:pPr lvl="2"/>
            <a:r>
              <a:rPr lang="en-US" dirty="0" smtClean="0"/>
              <a:t>P</a:t>
            </a:r>
          </a:p>
          <a:p>
            <a:pPr lvl="1"/>
            <a:r>
              <a:rPr lang="en-US" dirty="0" smtClean="0"/>
              <a:t>Micro</a:t>
            </a:r>
          </a:p>
          <a:p>
            <a:pPr lvl="2"/>
            <a:r>
              <a:rPr lang="en-US" dirty="0" smtClean="0"/>
              <a:t>Co</a:t>
            </a:r>
          </a:p>
          <a:p>
            <a:pPr lvl="2"/>
            <a:r>
              <a:rPr lang="en-US" dirty="0" smtClean="0"/>
              <a:t>Cu</a:t>
            </a:r>
          </a:p>
          <a:p>
            <a:pPr lvl="2"/>
            <a:r>
              <a:rPr lang="en-US" dirty="0" smtClean="0"/>
              <a:t>I</a:t>
            </a:r>
          </a:p>
          <a:p>
            <a:pPr lvl="2"/>
            <a:r>
              <a:rPr lang="en-US" dirty="0" err="1" smtClean="0"/>
              <a:t>Mn</a:t>
            </a:r>
            <a:endParaRPr lang="en-US" dirty="0" smtClean="0"/>
          </a:p>
          <a:p>
            <a:pPr lvl="2"/>
            <a:r>
              <a:rPr lang="en-US" dirty="0" smtClean="0"/>
              <a:t>Se</a:t>
            </a:r>
          </a:p>
          <a:p>
            <a:pPr lvl="2"/>
            <a:r>
              <a:rPr lang="en-US" dirty="0" smtClean="0"/>
              <a:t>Zn</a:t>
            </a:r>
          </a:p>
          <a:p>
            <a:pPr lvl="2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Vitamins</a:t>
            </a:r>
          </a:p>
          <a:p>
            <a:pPr lvl="1"/>
            <a:r>
              <a:rPr lang="en-US" dirty="0" smtClean="0"/>
              <a:t>Fat soluble</a:t>
            </a:r>
          </a:p>
          <a:p>
            <a:pPr lvl="2"/>
            <a:r>
              <a:rPr lang="en-US" dirty="0" smtClean="0"/>
              <a:t>A, D, E, K</a:t>
            </a:r>
          </a:p>
          <a:p>
            <a:pPr lvl="1"/>
            <a:r>
              <a:rPr lang="en-US" dirty="0" smtClean="0"/>
              <a:t>Water soluble</a:t>
            </a:r>
          </a:p>
          <a:p>
            <a:pPr lvl="2"/>
            <a:r>
              <a:rPr lang="en-US" dirty="0" smtClean="0"/>
              <a:t>B12, Biotin, Folic Acid (B9), Riboflavin, Pantothenic Acid, Choline, Niacin, Pyridoxine (B6), Thiamin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Manufactured Feeds/ Mineral/Vitamin Supplement best bet to provide</a:t>
            </a:r>
          </a:p>
        </p:txBody>
      </p:sp>
    </p:spTree>
    <p:extLst>
      <p:ext uri="{BB962C8B-B14F-4D97-AF65-F5344CB8AC3E}">
        <p14:creationId xmlns:p14="http://schemas.microsoft.com/office/powerpoint/2010/main" val="32885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Important Terms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Starter/Grower</a:t>
            </a:r>
          </a:p>
          <a:p>
            <a:pPr lvl="1" eaLnBrk="1" hangingPunct="1"/>
            <a:r>
              <a:rPr lang="en-US" dirty="0" smtClean="0"/>
              <a:t>Mission is to grow in size and lean muscle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Finisher</a:t>
            </a:r>
          </a:p>
          <a:p>
            <a:pPr lvl="1" eaLnBrk="1" hangingPunct="1"/>
            <a:r>
              <a:rPr lang="en-US" dirty="0" smtClean="0"/>
              <a:t>Mission is to finish growing: muscle and fat</a:t>
            </a:r>
          </a:p>
        </p:txBody>
      </p:sp>
      <p:pic>
        <p:nvPicPr>
          <p:cNvPr id="5" name="Content Placeholder 4" descr="SF Heifer 1 (15)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19200"/>
            <a:ext cx="3810000" cy="2857500"/>
          </a:xfrm>
        </p:spPr>
      </p:pic>
      <p:pic>
        <p:nvPicPr>
          <p:cNvPr id="6" name="Picture 6" descr="Question_ste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3810000" cy="262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25-100 </a:t>
            </a:r>
            <a:r>
              <a:rPr lang="en-US" dirty="0" err="1" smtClean="0"/>
              <a:t>lbs</a:t>
            </a:r>
            <a:endParaRPr lang="en-US" dirty="0" smtClean="0"/>
          </a:p>
          <a:p>
            <a:r>
              <a:rPr lang="en-US" dirty="0" smtClean="0"/>
              <a:t>Don’t limit feed intake</a:t>
            </a:r>
          </a:p>
          <a:p>
            <a:r>
              <a:rPr lang="en-US" dirty="0" smtClean="0"/>
              <a:t>20-18% crude protein</a:t>
            </a:r>
          </a:p>
          <a:p>
            <a:r>
              <a:rPr lang="en-US" dirty="0" smtClean="0"/>
              <a:t>5.5 % fat</a:t>
            </a:r>
          </a:p>
          <a:p>
            <a:r>
              <a:rPr lang="en-US" dirty="0" smtClean="0"/>
              <a:t>1.2-1.3% Lysine</a:t>
            </a:r>
          </a:p>
          <a:p>
            <a:r>
              <a:rPr lang="en-US" dirty="0" smtClean="0"/>
              <a:t>Encourage eating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Grower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50-150 </a:t>
            </a:r>
            <a:r>
              <a:rPr lang="en-US" dirty="0" err="1"/>
              <a:t>lbs</a:t>
            </a:r>
            <a:endParaRPr lang="en-US" dirty="0"/>
          </a:p>
          <a:p>
            <a:r>
              <a:rPr lang="en-US" dirty="0"/>
              <a:t>Don’t limit feed </a:t>
            </a:r>
            <a:r>
              <a:rPr lang="en-US" dirty="0" smtClean="0"/>
              <a:t>intake</a:t>
            </a:r>
          </a:p>
          <a:p>
            <a:r>
              <a:rPr lang="en-US" dirty="0" smtClean="0"/>
              <a:t>5% of BW intake </a:t>
            </a:r>
          </a:p>
          <a:p>
            <a:r>
              <a:rPr lang="en-US" dirty="0" smtClean="0"/>
              <a:t>18-19% crude protein</a:t>
            </a:r>
          </a:p>
          <a:p>
            <a:r>
              <a:rPr lang="en-US" dirty="0" smtClean="0"/>
              <a:t>4-5% fat</a:t>
            </a:r>
          </a:p>
          <a:p>
            <a:r>
              <a:rPr lang="en-US" dirty="0" smtClean="0"/>
              <a:t>1.2-1.3% Lysine</a:t>
            </a:r>
          </a:p>
          <a:p>
            <a:r>
              <a:rPr lang="en-US" dirty="0" smtClean="0"/>
              <a:t>Light exercise</a:t>
            </a:r>
          </a:p>
          <a:p>
            <a:r>
              <a:rPr lang="en-US" dirty="0" smtClean="0"/>
              <a:t>Health and deworming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150 </a:t>
            </a:r>
            <a:r>
              <a:rPr lang="en-US" dirty="0" err="1" smtClean="0"/>
              <a:t>lbs</a:t>
            </a:r>
            <a:r>
              <a:rPr lang="en-US" dirty="0" smtClean="0"/>
              <a:t> to Show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6069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150 to 200 </a:t>
            </a:r>
            <a:r>
              <a:rPr lang="en-US" dirty="0" err="1" smtClean="0"/>
              <a:t>lbs</a:t>
            </a:r>
            <a:endParaRPr lang="en-US" dirty="0" smtClean="0"/>
          </a:p>
          <a:p>
            <a:r>
              <a:rPr lang="en-US" dirty="0" smtClean="0"/>
              <a:t>3-5% of BW intake</a:t>
            </a:r>
          </a:p>
          <a:p>
            <a:r>
              <a:rPr lang="en-US" dirty="0" smtClean="0"/>
              <a:t>Start weighing consistently</a:t>
            </a:r>
          </a:p>
          <a:p>
            <a:r>
              <a:rPr lang="en-US" dirty="0" smtClean="0"/>
              <a:t>Manipulate diet to achieve goals</a:t>
            </a:r>
          </a:p>
          <a:p>
            <a:r>
              <a:rPr lang="en-US" dirty="0" smtClean="0"/>
              <a:t>0.9-1.0% Lysine</a:t>
            </a:r>
          </a:p>
          <a:p>
            <a:r>
              <a:rPr lang="en-US" dirty="0" smtClean="0"/>
              <a:t>Allow for growth during last 30 days</a:t>
            </a:r>
          </a:p>
          <a:p>
            <a:r>
              <a:rPr lang="en-US" dirty="0" smtClean="0"/>
              <a:t>Need to gain more weight</a:t>
            </a:r>
          </a:p>
          <a:p>
            <a:pPr lvl="1"/>
            <a:r>
              <a:rPr lang="en-US" dirty="0" smtClean="0"/>
              <a:t>Frequent small meals</a:t>
            </a:r>
          </a:p>
          <a:p>
            <a:pPr lvl="1"/>
            <a:r>
              <a:rPr lang="en-US" dirty="0" smtClean="0"/>
              <a:t>Pelleted feed – intake and digestibility</a:t>
            </a:r>
          </a:p>
          <a:p>
            <a:pPr lvl="1"/>
            <a:r>
              <a:rPr lang="en-US" dirty="0" err="1" smtClean="0"/>
              <a:t>Paylean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Holding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150 to 200 </a:t>
            </a:r>
            <a:r>
              <a:rPr lang="en-US" dirty="0" err="1" smtClean="0"/>
              <a:t>lbs</a:t>
            </a:r>
            <a:endParaRPr lang="en-US" dirty="0" smtClean="0"/>
          </a:p>
          <a:p>
            <a:r>
              <a:rPr lang="en-US" dirty="0" smtClean="0"/>
              <a:t>Always allow consumption of water</a:t>
            </a:r>
          </a:p>
          <a:p>
            <a:r>
              <a:rPr lang="en-US" dirty="0" smtClean="0"/>
              <a:t>Use special rations or create your own</a:t>
            </a:r>
          </a:p>
          <a:p>
            <a:r>
              <a:rPr lang="en-US" dirty="0" smtClean="0"/>
              <a:t>Allow some gain</a:t>
            </a:r>
          </a:p>
          <a:p>
            <a:r>
              <a:rPr lang="en-US" dirty="0" smtClean="0"/>
              <a:t>Add bulk to diet for satiety, decrease total energy</a:t>
            </a:r>
          </a:p>
          <a:p>
            <a:r>
              <a:rPr lang="en-US" dirty="0" smtClean="0"/>
              <a:t>Limit feed 2.5-3% BW</a:t>
            </a:r>
          </a:p>
          <a:p>
            <a:r>
              <a:rPr lang="en-US" dirty="0" smtClean="0"/>
              <a:t>Minimum 4 </a:t>
            </a:r>
            <a:r>
              <a:rPr lang="en-US" dirty="0" err="1" smtClean="0"/>
              <a:t>lbs</a:t>
            </a:r>
            <a:r>
              <a:rPr lang="en-US" dirty="0" smtClean="0"/>
              <a:t> of feed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Stuff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Water</a:t>
            </a:r>
            <a:r>
              <a:rPr lang="en-US" dirty="0" smtClean="0"/>
              <a:t> delivery needs to be the same at home and show, performance is only as good as water intake</a:t>
            </a:r>
          </a:p>
          <a:p>
            <a:r>
              <a:rPr lang="en-US" u="sng" dirty="0" smtClean="0"/>
              <a:t>Exercise</a:t>
            </a:r>
            <a:r>
              <a:rPr lang="en-US" dirty="0" smtClean="0"/>
              <a:t> at start 1 to 2 times per week for 10-15 min (start just like we do)</a:t>
            </a:r>
          </a:p>
          <a:p>
            <a:r>
              <a:rPr lang="en-US" u="sng" dirty="0" smtClean="0"/>
              <a:t>Feed</a:t>
            </a:r>
            <a:r>
              <a:rPr lang="en-US" dirty="0" smtClean="0"/>
              <a:t> consistently- same time 2-3X/day</a:t>
            </a:r>
          </a:p>
          <a:p>
            <a:r>
              <a:rPr lang="en-US" u="sng" dirty="0" smtClean="0"/>
              <a:t>Weigh</a:t>
            </a:r>
            <a:r>
              <a:rPr lang="en-US" dirty="0" smtClean="0"/>
              <a:t> your pig-scale or cloth tape, calculate ADG</a:t>
            </a:r>
          </a:p>
          <a:p>
            <a:r>
              <a:rPr lang="en-US" u="sng" dirty="0" err="1" smtClean="0"/>
              <a:t>Paylean</a:t>
            </a:r>
            <a:r>
              <a:rPr lang="en-US" dirty="0" smtClean="0"/>
              <a:t> – follow directions, understand what it does, over 150 lb BW, last 45-90 </a:t>
            </a:r>
            <a:r>
              <a:rPr lang="en-US" dirty="0" err="1" smtClean="0"/>
              <a:t>lbs</a:t>
            </a:r>
            <a:r>
              <a:rPr lang="en-US" dirty="0" smtClean="0"/>
              <a:t> of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7869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4395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Estimating Pig Body Weight Without Scales</a:t>
            </a:r>
            <a:endParaRPr lang="en-US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56562293"/>
              </p:ext>
            </p:extLst>
          </p:nvPr>
        </p:nvGraphicFramePr>
        <p:xfrm>
          <a:off x="381000" y="609600"/>
          <a:ext cx="3352800" cy="50901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Inches of Clothing Tap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Pig Weight,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01579450"/>
              </p:ext>
            </p:extLst>
          </p:nvPr>
        </p:nvGraphicFramePr>
        <p:xfrm>
          <a:off x="5294818" y="609600"/>
          <a:ext cx="3352800" cy="50901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Inches of Clothing Tap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Pig Weight,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5715000"/>
            <a:ext cx="8609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Measure the distance from the top of the shoulders down and around the chest of the pig just behind the front </a:t>
            </a:r>
            <a:r>
              <a:rPr lang="en-US" sz="1400" dirty="0" smtClean="0"/>
              <a:t>legs</a:t>
            </a:r>
          </a:p>
          <a:p>
            <a:r>
              <a:rPr lang="en-US" sz="1400" dirty="0" smtClean="0"/>
              <a:t> </a:t>
            </a:r>
            <a:r>
              <a:rPr lang="en-US" sz="1400" dirty="0"/>
              <a:t>and back up to the starting point. </a:t>
            </a:r>
            <a:r>
              <a:rPr lang="en-US" sz="1400" dirty="0" smtClean="0"/>
              <a:t> </a:t>
            </a:r>
            <a:r>
              <a:rPr lang="en-US" sz="1400" dirty="0"/>
              <a:t>The pigs should be on continuous feed and water to insure accuracy of </a:t>
            </a:r>
            <a:r>
              <a:rPr lang="en-US" sz="1400" dirty="0" smtClean="0"/>
              <a:t>results.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6581001"/>
            <a:ext cx="7448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K-State Show Pig Guide, J. </a:t>
            </a:r>
            <a:r>
              <a:rPr lang="en-US" sz="1200" dirty="0" err="1" smtClean="0"/>
              <a:t>DeRouchey</a:t>
            </a:r>
            <a:r>
              <a:rPr lang="en-US" sz="1200" dirty="0"/>
              <a:t>. http://fyi.uwex.edu/fdlmeat/files/2009/09/K-State-Show-Pig-Guide.pdf </a:t>
            </a:r>
          </a:p>
        </p:txBody>
      </p:sp>
    </p:spTree>
    <p:extLst>
      <p:ext uri="{BB962C8B-B14F-4D97-AF65-F5344CB8AC3E}">
        <p14:creationId xmlns:p14="http://schemas.microsoft.com/office/powerpoint/2010/main" val="39085706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shee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1905000"/>
            <a:ext cx="4264025" cy="34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UF_IFAS_Extensi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172200"/>
            <a:ext cx="18700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en-US" sz="5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Sheep and Goat Nutrition</a:t>
            </a:r>
            <a:endParaRPr lang="en-US" altLang="en-US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257800"/>
            <a:ext cx="6400800" cy="17526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18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Growth Requirements 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In goats energy and protein</a:t>
            </a:r>
          </a:p>
          <a:p>
            <a:pPr>
              <a:buFontTx/>
              <a:buNone/>
            </a:pPr>
            <a:r>
              <a:rPr lang="en-US" altLang="en-US" sz="2800"/>
              <a:t>	are linked together</a:t>
            </a:r>
          </a:p>
          <a:p>
            <a:endParaRPr lang="en-US" altLang="en-US" sz="2800"/>
          </a:p>
        </p:txBody>
      </p:sp>
      <p:pic>
        <p:nvPicPr>
          <p:cNvPr id="15364" name="Picture 4" descr="UF_IFAS_Extensi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172200"/>
            <a:ext cx="18700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421" name="Group 61"/>
          <p:cNvGraphicFramePr>
            <a:graphicFrameLocks noGrp="1"/>
          </p:cNvGraphicFramePr>
          <p:nvPr>
            <p:ph sz="half" idx="2"/>
          </p:nvPr>
        </p:nvGraphicFramePr>
        <p:xfrm>
          <a:off x="457200" y="3938588"/>
          <a:ext cx="8229600" cy="2158048"/>
        </p:xfrm>
        <a:graphic>
          <a:graphicData uri="http://schemas.openxmlformats.org/drawingml/2006/table">
            <a:tbl>
              <a:tblPr/>
              <a:tblGrid>
                <a:gridCol w="1981200"/>
                <a:gridCol w="2590800"/>
                <a:gridCol w="1676400"/>
                <a:gridCol w="1981200"/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ADG, lb/d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Add. Intake, lb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TDN, lb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CP, lb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422" name="Picture 62" descr="BOE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19200"/>
            <a:ext cx="238918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28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Nutrient Requirements of Goats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90550"/>
            <a:ext cx="6410325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0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Nutrient Requirements of Goats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595438"/>
            <a:ext cx="64389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53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Growing Lambs and Feed Intake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The lower the body weight and younger age of the lamb the greater the intake</a:t>
            </a:r>
          </a:p>
          <a:p>
            <a:r>
              <a:rPr lang="en-US" altLang="en-US" sz="2800"/>
              <a:t>Sex of the lamb influences intake</a:t>
            </a:r>
          </a:p>
        </p:txBody>
      </p:sp>
      <p:pic>
        <p:nvPicPr>
          <p:cNvPr id="34820" name="Picture 4" descr="UF_IFAS_Extensi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172200"/>
            <a:ext cx="18700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957" name="Group 141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641852"/>
        </p:xfrm>
        <a:graphic>
          <a:graphicData uri="http://schemas.openxmlformats.org/drawingml/2006/table">
            <a:tbl>
              <a:tblPr/>
              <a:tblGrid>
                <a:gridCol w="1752600"/>
                <a:gridCol w="914400"/>
                <a:gridCol w="1371600"/>
              </a:tblGrid>
              <a:tr h="64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Intake,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of BW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Replacement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Ewe / Ram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Lamb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 / 4.5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3.5 / 4.0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&gt;110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/ 3.5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Market Lamb, 4-7 month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&gt;110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4959" name="Picture 143" descr="stcroix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28575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UF_IFAS_Extensi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172200"/>
            <a:ext cx="18700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Effect of Growing Lamb BW on Energy Requirement</a:t>
            </a:r>
          </a:p>
        </p:txBody>
      </p:sp>
      <p:graphicFrame>
        <p:nvGraphicFramePr>
          <p:cNvPr id="3072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00200"/>
          <a:ext cx="8229600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Chart" r:id="rId4" imgW="8229561" imgH="4524349" progId="MSGraph.Chart.8">
                  <p:embed followColorScheme="full"/>
                </p:oleObj>
              </mc:Choice>
              <mc:Fallback>
                <p:oleObj name="Chart" r:id="rId4" imgW="8229561" imgH="452434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23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Terminology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454021"/>
              </p:ext>
            </p:extLst>
          </p:nvPr>
        </p:nvGraphicFramePr>
        <p:xfrm>
          <a:off x="457200" y="1143000"/>
          <a:ext cx="8229600" cy="5237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6884"/>
                <a:gridCol w="1596788"/>
                <a:gridCol w="1046328"/>
                <a:gridCol w="441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Abbrev.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Dry Matter</a:t>
                      </a:r>
                      <a:r>
                        <a:rPr lang="en-US" baseline="0" dirty="0" smtClean="0"/>
                        <a:t> Intake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lbs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Feed consumption on</a:t>
                      </a:r>
                      <a:r>
                        <a:rPr lang="en-US" baseline="0" dirty="0" smtClean="0"/>
                        <a:t> a dry weight (no water) basis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Crude 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Measure of protein</a:t>
                      </a:r>
                      <a:r>
                        <a:rPr lang="en-US" baseline="0" dirty="0" smtClean="0"/>
                        <a:t> content of a feed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TDN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Digestible Nutrients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Routine</a:t>
                      </a:r>
                      <a:r>
                        <a:rPr lang="en-US" baseline="0" dirty="0" smtClean="0"/>
                        <a:t> measure of energy content of a feed, applicable for cattle, sheep, goats, horses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Metabolize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Mcal</a:t>
                      </a:r>
                      <a:r>
                        <a:rPr lang="en-US" dirty="0" smtClean="0"/>
                        <a:t>/lb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More refined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dirty="0" smtClean="0"/>
                        <a:t>easure of energy content of a feed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Calcium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Mineral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Phosphorus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Mineral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Crude Fiber,</a:t>
                      </a:r>
                    </a:p>
                    <a:p>
                      <a:r>
                        <a:rPr lang="en-US" dirty="0" smtClean="0"/>
                        <a:t>ADF, NDF,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Acid</a:t>
                      </a:r>
                      <a:r>
                        <a:rPr lang="en-US" baseline="0" dirty="0" smtClean="0"/>
                        <a:t> or Neutral Detergent Fiber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Fiber is a component of any plant product, some is digestible</a:t>
                      </a:r>
                      <a:r>
                        <a:rPr lang="en-US" baseline="0" dirty="0" smtClean="0"/>
                        <a:t> and provides energy, other fiber is not digestible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Crude Fat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Measure of fat in a feedstuff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3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UF_IFAS_Extensi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172200"/>
            <a:ext cx="18700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Effect of Growing Lamb BW on Protein Requirement</a:t>
            </a:r>
          </a:p>
        </p:txBody>
      </p:sp>
      <p:graphicFrame>
        <p:nvGraphicFramePr>
          <p:cNvPr id="3174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00200"/>
          <a:ext cx="8229600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Chart" r:id="rId4" imgW="8229561" imgH="4524349" progId="MSGraph.Chart.8">
                  <p:embed followColorScheme="full"/>
                </p:oleObj>
              </mc:Choice>
              <mc:Fallback>
                <p:oleObj name="Chart" r:id="rId4" imgW="8229561" imgH="452434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52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87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 Requirements of Lambs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84041"/>
            <a:ext cx="6791325" cy="469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5699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Mineral Nutrition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4038600" cy="4906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Copper levels in mineral are important to know.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High Cu levels are toxic</a:t>
            </a:r>
          </a:p>
          <a:p>
            <a:pPr>
              <a:lnSpc>
                <a:spcPct val="80000"/>
              </a:lnSpc>
            </a:pPr>
            <a:r>
              <a:rPr lang="en-US" altLang="en-US"/>
              <a:t>Calcium:Phosphorus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2:1is optimum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Pasture can be low in Ca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Concentrates generally high in P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Urinary calculi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Limestone</a:t>
            </a:r>
            <a:r>
              <a:rPr lang="en-US" altLang="en-US" sz="2000"/>
              <a:t> 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Magnesium special consideration for nursing ewes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grass </a:t>
            </a:r>
            <a:r>
              <a:rPr lang="en-US" altLang="en-US" dirty="0" err="1"/>
              <a:t>tetany</a:t>
            </a: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Selenium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White muscle disease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Inorganic </a:t>
            </a:r>
            <a:r>
              <a:rPr lang="en-US" altLang="en-US" dirty="0" err="1"/>
              <a:t>vs</a:t>
            </a:r>
            <a:r>
              <a:rPr lang="en-US" altLang="en-US" dirty="0"/>
              <a:t> </a:t>
            </a:r>
            <a:r>
              <a:rPr lang="en-US" altLang="en-US" dirty="0" smtClean="0"/>
              <a:t>organic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Goats need greater S conc.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Specific minerals mixes for Sheep and Goats</a:t>
            </a:r>
            <a:endParaRPr lang="en-US" altLang="en-US" dirty="0"/>
          </a:p>
        </p:txBody>
      </p:sp>
      <p:pic>
        <p:nvPicPr>
          <p:cNvPr id="44037" name="Picture 5" descr="UF_IFAS_Extensi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172200"/>
            <a:ext cx="18700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8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UF_IFAS_Extensi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172200"/>
            <a:ext cx="18700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1295400"/>
            <a:ext cx="19145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fi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2819400"/>
            <a:ext cx="20193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fig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267200"/>
            <a:ext cx="1962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altLang="en-US" b="1">
                <a:solidFill>
                  <a:schemeClr val="accent2"/>
                </a:solidFill>
              </a:rPr>
              <a:t>Body Condition Score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6705600" cy="5791200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en-US" altLang="en-US" sz="2000" b="1"/>
              <a:t>BCS 1</a:t>
            </a:r>
            <a:r>
              <a:rPr lang="en-US" altLang="en-US" sz="2000"/>
              <a:t>(Emaciated) No fat between skin and bone.  Ewes have no fat and very limited muscle energy reserves. Appear weak and unthrifty. Wool fleeces are often tender, frowsy and lack luster.</a:t>
            </a:r>
          </a:p>
          <a:p>
            <a:pPr>
              <a:lnSpc>
                <a:spcPct val="85000"/>
              </a:lnSpc>
              <a:buFontTx/>
              <a:buNone/>
            </a:pPr>
            <a:endParaRPr lang="en-US" altLang="en-US" sz="2000" b="1"/>
          </a:p>
          <a:p>
            <a:pPr>
              <a:lnSpc>
                <a:spcPct val="85000"/>
              </a:lnSpc>
            </a:pPr>
            <a:r>
              <a:rPr lang="en-US" altLang="en-US" sz="2000" b="1"/>
              <a:t>BCS 2</a:t>
            </a:r>
            <a:r>
              <a:rPr lang="en-US" altLang="en-US" sz="2000"/>
              <a:t>(Thin) Only a slight amount of fatty tissue detectable between skin and bone.  Spinous processes are relatively prominent.  These ewes appear thrifty but have only minimal fat reserves.</a:t>
            </a:r>
          </a:p>
          <a:p>
            <a:pPr>
              <a:lnSpc>
                <a:spcPct val="85000"/>
              </a:lnSpc>
              <a:buFontTx/>
              <a:buNone/>
            </a:pPr>
            <a:endParaRPr lang="en-US" altLang="en-US" sz="2000" b="1"/>
          </a:p>
          <a:p>
            <a:pPr>
              <a:lnSpc>
                <a:spcPct val="85000"/>
              </a:lnSpc>
            </a:pPr>
            <a:r>
              <a:rPr lang="en-US" altLang="en-US" sz="2000" b="1"/>
              <a:t>BCS 3</a:t>
            </a:r>
            <a:r>
              <a:rPr lang="en-US" altLang="en-US" sz="2000"/>
              <a:t>(Average) Average flesh but do not have excess fat reserves. This condition score includes ewes in average body condition.</a:t>
            </a:r>
          </a:p>
          <a:p>
            <a:pPr>
              <a:lnSpc>
                <a:spcPct val="85000"/>
              </a:lnSpc>
              <a:buFontTx/>
              <a:buNone/>
            </a:pPr>
            <a:endParaRPr lang="en-US" altLang="en-US" sz="2000" b="1"/>
          </a:p>
          <a:p>
            <a:pPr>
              <a:lnSpc>
                <a:spcPct val="85000"/>
              </a:lnSpc>
            </a:pPr>
            <a:r>
              <a:rPr lang="en-US" altLang="en-US" sz="2000" b="1"/>
              <a:t>BCS 4</a:t>
            </a:r>
            <a:r>
              <a:rPr lang="en-US" altLang="en-US" sz="2000"/>
              <a:t>(Fat) Moderately fat.  Moderate fat deposits give sheep a smooth external appearance.</a:t>
            </a:r>
          </a:p>
          <a:p>
            <a:pPr>
              <a:lnSpc>
                <a:spcPct val="85000"/>
              </a:lnSpc>
              <a:buFontTx/>
              <a:buNone/>
            </a:pPr>
            <a:endParaRPr lang="en-US" altLang="en-US" sz="2000" b="1"/>
          </a:p>
          <a:p>
            <a:pPr>
              <a:lnSpc>
                <a:spcPct val="85000"/>
              </a:lnSpc>
            </a:pPr>
            <a:r>
              <a:rPr lang="en-US" altLang="en-US" sz="2000" b="1"/>
              <a:t>BCS 5</a:t>
            </a:r>
            <a:r>
              <a:rPr lang="en-US" altLang="en-US" sz="2000"/>
              <a:t>(Obese) Extremely fat.  Excess fat deposits can easily be seen in the breast, flank, and tailhead regions.  These ewes have excess fat reserves to the point that productivity may be impaired. </a:t>
            </a:r>
          </a:p>
        </p:txBody>
      </p:sp>
    </p:spTree>
    <p:extLst>
      <p:ext uri="{BB962C8B-B14F-4D97-AF65-F5344CB8AC3E}">
        <p14:creationId xmlns:p14="http://schemas.microsoft.com/office/powerpoint/2010/main" val="204613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Sheep Bodyweight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33400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85" y="6490900"/>
            <a:ext cx="5235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https://extension.arizona.edu/sites/extension.arizona.edu/files/pubs/az1053.pdf</a:t>
            </a:r>
          </a:p>
        </p:txBody>
      </p:sp>
    </p:spTree>
    <p:extLst>
      <p:ext uri="{BB962C8B-B14F-4D97-AF65-F5344CB8AC3E}">
        <p14:creationId xmlns:p14="http://schemas.microsoft.com/office/powerpoint/2010/main" val="13056950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UF_IFAS_Extensi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172200"/>
            <a:ext cx="18700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Questions</a:t>
            </a:r>
          </a:p>
        </p:txBody>
      </p:sp>
      <p:pic>
        <p:nvPicPr>
          <p:cNvPr id="39940" name="Picture 4" descr="GUL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58466"/>
            <a:ext cx="28575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Kat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9435"/>
            <a:ext cx="27432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GULF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48" y="3962400"/>
            <a:ext cx="28575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1358465"/>
            <a:ext cx="285273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2846387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3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Beef Calf Show Feeding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resource UF/IFAS EDIS document:  </a:t>
            </a:r>
            <a:r>
              <a:rPr lang="en-US" i="1" dirty="0" smtClean="0"/>
              <a:t>Growing Calf and Show Steer Feed Management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edis.ifas.ufl.edu/pdffiles/AN/AN25400.pdf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999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D:\Images\Beef Cattle\Feeds &amp; Feeding (Beef)\Harvested Forages\Lg Bales-Chopped-Mill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27" y="1"/>
            <a:ext cx="3879273" cy="2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831273" y="578976"/>
            <a:ext cx="4017818" cy="1143271"/>
          </a:xfrm>
        </p:spPr>
        <p:txBody>
          <a:bodyPr>
            <a:normAutofit fontScale="90000"/>
          </a:bodyPr>
          <a:lstStyle/>
          <a:p>
            <a:pPr algn="l"/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Roughage in </a:t>
            </a:r>
            <a:b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Growing/Finishing Diets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909" y="2035383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0" dirty="0" smtClean="0"/>
              <a:t>Rumen function</a:t>
            </a:r>
          </a:p>
          <a:p>
            <a:pPr>
              <a:lnSpc>
                <a:spcPct val="90000"/>
              </a:lnSpc>
            </a:pPr>
            <a:r>
              <a:rPr lang="en-US" sz="2800" b="0" dirty="0" smtClean="0"/>
              <a:t>Low dietary levels of roughage</a:t>
            </a:r>
          </a:p>
          <a:p>
            <a:pPr lvl="1">
              <a:lnSpc>
                <a:spcPct val="90000"/>
              </a:lnSpc>
            </a:pPr>
            <a:r>
              <a:rPr lang="en-US" sz="2400" b="0" dirty="0" smtClean="0"/>
              <a:t>digestive upsets:  acidosis, liver abscesses</a:t>
            </a:r>
          </a:p>
          <a:p>
            <a:pPr>
              <a:lnSpc>
                <a:spcPct val="90000"/>
              </a:lnSpc>
            </a:pPr>
            <a:r>
              <a:rPr lang="en-US" sz="2800" b="0" dirty="0" smtClean="0"/>
              <a:t>Small amounts:  3-15% roughage</a:t>
            </a:r>
          </a:p>
          <a:p>
            <a:pPr lvl="1">
              <a:lnSpc>
                <a:spcPct val="90000"/>
              </a:lnSpc>
            </a:pPr>
            <a:r>
              <a:rPr lang="en-US" sz="2400" b="0" dirty="0" smtClean="0"/>
              <a:t>~ 10% roughage will optimize performance</a:t>
            </a:r>
          </a:p>
          <a:p>
            <a:pPr lvl="1">
              <a:lnSpc>
                <a:spcPct val="90000"/>
              </a:lnSpc>
            </a:pPr>
            <a:r>
              <a:rPr lang="en-US" sz="2400" b="0" dirty="0" smtClean="0"/>
              <a:t>On an energy basis, roughage is one of the most expensive ingredients in the diet.</a:t>
            </a:r>
          </a:p>
          <a:p>
            <a:pPr>
              <a:lnSpc>
                <a:spcPct val="90000"/>
              </a:lnSpc>
            </a:pPr>
            <a:r>
              <a:rPr lang="en-US" sz="2800" b="0" dirty="0" smtClean="0"/>
              <a:t>Roughage Sources</a:t>
            </a:r>
          </a:p>
          <a:p>
            <a:pPr lvl="1">
              <a:lnSpc>
                <a:spcPct val="90000"/>
              </a:lnSpc>
            </a:pPr>
            <a:r>
              <a:rPr lang="en-US" sz="2400" b="0" dirty="0" smtClean="0"/>
              <a:t>alfalfa hay, grass hay, silage, byproducts (hulls)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800" b="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00570"/>
      </p:ext>
    </p:extLst>
  </p:cSld>
  <p:clrMapOvr>
    <a:masterClrMapping/>
  </p:clrMapOvr>
  <p:transition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81422" y="609963"/>
            <a:ext cx="8742795" cy="11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45" tIns="44623" rIns="89245" bIns="44623" anchor="ctr"/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+mj-lt"/>
              </a:rPr>
              <a:t>Nutritional Concerns 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499341" y="1981563"/>
            <a:ext cx="8237682" cy="411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45" tIns="44623" rIns="89245" bIns="44623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u"/>
            </a:pPr>
            <a:r>
              <a:rPr lang="en-US" sz="3200" dirty="0"/>
              <a:t>Feeding high concentrate diets upon arrival</a:t>
            </a:r>
          </a:p>
          <a:p>
            <a:pPr marL="742950" lvl="1" indent="-285750">
              <a:spcBef>
                <a:spcPct val="20000"/>
              </a:spcBef>
              <a:buClr>
                <a:srgbClr val="FFFFFF"/>
              </a:buClr>
              <a:buSzPct val="65000"/>
              <a:buFont typeface="Monotype Sorts" pitchFamily="2" charset="2"/>
              <a:buChar char="l"/>
            </a:pPr>
            <a:r>
              <a:rPr lang="en-US" sz="2800" dirty="0"/>
              <a:t>increases energy intake</a:t>
            </a:r>
          </a:p>
          <a:p>
            <a:pPr marL="742950" lvl="1" indent="-285750">
              <a:spcBef>
                <a:spcPct val="20000"/>
              </a:spcBef>
              <a:buClr>
                <a:srgbClr val="FFFFFF"/>
              </a:buClr>
              <a:buSzPct val="65000"/>
              <a:buFont typeface="Monotype Sorts" pitchFamily="2" charset="2"/>
              <a:buChar char="l"/>
            </a:pPr>
            <a:r>
              <a:rPr lang="en-US" sz="2800" dirty="0"/>
              <a:t>decreases cost of gain</a:t>
            </a:r>
          </a:p>
          <a:p>
            <a:pPr marL="742950" lvl="1" indent="-285750">
              <a:spcBef>
                <a:spcPct val="20000"/>
              </a:spcBef>
              <a:buClr>
                <a:srgbClr val="FFFFFF"/>
              </a:buClr>
              <a:buSzPct val="65000"/>
              <a:buFont typeface="Monotype Sorts" pitchFamily="2" charset="2"/>
              <a:buChar char="l"/>
            </a:pPr>
            <a:r>
              <a:rPr lang="en-US" sz="2800" dirty="0"/>
              <a:t>improves performance</a:t>
            </a:r>
          </a:p>
          <a:p>
            <a:pPr marL="742950" lvl="1" indent="-285750">
              <a:spcBef>
                <a:spcPct val="20000"/>
              </a:spcBef>
              <a:buClr>
                <a:srgbClr val="FFFFFF"/>
              </a:buClr>
              <a:buSzPct val="65000"/>
              <a:buFont typeface="Monotype Sorts" pitchFamily="2" charset="2"/>
              <a:buChar char="l"/>
            </a:pPr>
            <a:r>
              <a:rPr lang="en-US" sz="2800" dirty="0"/>
              <a:t>increases morbidity and mortality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u"/>
            </a:pPr>
            <a:r>
              <a:rPr lang="en-US" sz="3200" dirty="0"/>
              <a:t>Good quality hay (free choice) can help overcome the negative health aspects</a:t>
            </a:r>
          </a:p>
        </p:txBody>
      </p:sp>
    </p:spTree>
    <p:extLst>
      <p:ext uri="{BB962C8B-B14F-4D97-AF65-F5344CB8AC3E}">
        <p14:creationId xmlns:p14="http://schemas.microsoft.com/office/powerpoint/2010/main" val="32351583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81422" y="609963"/>
            <a:ext cx="8742795" cy="11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45" tIns="44623" rIns="89245" bIns="44623" anchor="ctr"/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+mj-lt"/>
              </a:rPr>
              <a:t>Nutritional Concerns 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499342" y="1676582"/>
            <a:ext cx="863888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45" tIns="44623" rIns="89245" bIns="44623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u"/>
            </a:pPr>
            <a:r>
              <a:rPr lang="en-US" sz="3200" dirty="0"/>
              <a:t>What about adding fat to increase the energy intake?</a:t>
            </a:r>
          </a:p>
          <a:p>
            <a:pPr marL="742950" lvl="1" indent="-285750">
              <a:spcBef>
                <a:spcPct val="20000"/>
              </a:spcBef>
              <a:buClr>
                <a:srgbClr val="FFFFFF"/>
              </a:buClr>
              <a:buSzPct val="65000"/>
              <a:buFont typeface="Monotype Sorts" pitchFamily="2" charset="2"/>
              <a:buChar char="l"/>
            </a:pPr>
            <a:r>
              <a:rPr lang="en-US" sz="2800" dirty="0"/>
              <a:t>Highly stressed calves (morbid) have low tolerance for fat </a:t>
            </a:r>
          </a:p>
          <a:p>
            <a:pPr marL="742950" lvl="1" indent="-285750">
              <a:spcBef>
                <a:spcPct val="20000"/>
              </a:spcBef>
              <a:buClr>
                <a:srgbClr val="FFFFFF"/>
              </a:buClr>
              <a:buSzPct val="65000"/>
              <a:buFont typeface="Monotype Sorts" pitchFamily="2" charset="2"/>
              <a:buChar char="l"/>
            </a:pPr>
            <a:r>
              <a:rPr lang="en-US" sz="2800" dirty="0"/>
              <a:t>Improves performance of </a:t>
            </a:r>
            <a:r>
              <a:rPr lang="en-US" sz="2800" dirty="0" smtClean="0"/>
              <a:t>low-stressed </a:t>
            </a:r>
            <a:r>
              <a:rPr lang="en-US" sz="2800" dirty="0"/>
              <a:t>calves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u"/>
            </a:pPr>
            <a:r>
              <a:rPr lang="en-US" sz="3200" dirty="0"/>
              <a:t>Stressed calves prefer a dry diet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Monotype Sorts" pitchFamily="2" charset="2"/>
              <a:buChar char="u"/>
            </a:pPr>
            <a:r>
              <a:rPr lang="en-US" sz="3200" dirty="0"/>
              <a:t>Stressed calves have a low tolerance for urea and other NPN sources</a:t>
            </a:r>
          </a:p>
        </p:txBody>
      </p:sp>
    </p:spTree>
    <p:extLst>
      <p:ext uri="{BB962C8B-B14F-4D97-AF65-F5344CB8AC3E}">
        <p14:creationId xmlns:p14="http://schemas.microsoft.com/office/powerpoint/2010/main" val="386065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Important Terms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Dry Matter (DM)</a:t>
            </a:r>
          </a:p>
          <a:p>
            <a:pPr lvl="1" eaLnBrk="1" hangingPunct="1"/>
            <a:r>
              <a:rPr lang="en-US" smtClean="0"/>
              <a:t>Feeds vary in water content</a:t>
            </a:r>
          </a:p>
          <a:p>
            <a:pPr lvl="2" eaLnBrk="1" hangingPunct="1"/>
            <a:r>
              <a:rPr lang="en-US" smtClean="0"/>
              <a:t>Fresh pasture can be 70% water</a:t>
            </a:r>
          </a:p>
          <a:p>
            <a:pPr lvl="2" eaLnBrk="1" hangingPunct="1"/>
            <a:r>
              <a:rPr lang="en-US" smtClean="0"/>
              <a:t>Corn or other grains are about 10% water</a:t>
            </a:r>
          </a:p>
          <a:p>
            <a:pPr lvl="1" eaLnBrk="1" hangingPunct="1"/>
            <a:r>
              <a:rPr lang="en-US" smtClean="0"/>
              <a:t>By accounting for water content, feeds can be accurately evaluated for the other nutrients!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23455" y="313136"/>
            <a:ext cx="7772977" cy="1143272"/>
          </a:xfrm>
        </p:spPr>
        <p:txBody>
          <a:bodyPr/>
          <a:lstStyle/>
          <a:p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Grains in Finishing Diets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364" y="1409111"/>
            <a:ext cx="8451273" cy="5010172"/>
          </a:xfrm>
        </p:spPr>
        <p:txBody>
          <a:bodyPr>
            <a:normAutofit/>
          </a:bodyPr>
          <a:lstStyle/>
          <a:p>
            <a:r>
              <a:rPr lang="en-US" b="0" dirty="0" smtClean="0"/>
              <a:t>Grain diets predispose the animal to acidosis</a:t>
            </a:r>
          </a:p>
          <a:p>
            <a:r>
              <a:rPr lang="en-US" b="0" dirty="0" smtClean="0"/>
              <a:t>“Balancing Act”</a:t>
            </a:r>
          </a:p>
          <a:p>
            <a:pPr lvl="1"/>
            <a:r>
              <a:rPr lang="en-US" b="0" dirty="0" smtClean="0"/>
              <a:t>max grain intake &amp; minimize digestive disorders</a:t>
            </a:r>
          </a:p>
          <a:p>
            <a:pPr lvl="1"/>
            <a:r>
              <a:rPr lang="en-US" b="0" dirty="0" smtClean="0"/>
              <a:t>cattle show gray off-color stools</a:t>
            </a:r>
          </a:p>
          <a:p>
            <a:pPr lvl="2"/>
            <a:r>
              <a:rPr lang="en-US" b="0" dirty="0" smtClean="0"/>
              <a:t>indicative of acidosis</a:t>
            </a:r>
          </a:p>
          <a:p>
            <a:r>
              <a:rPr lang="en-US" b="0" dirty="0" smtClean="0"/>
              <a:t>Grains that stimulate acidosis</a:t>
            </a:r>
          </a:p>
          <a:p>
            <a:pPr lvl="1"/>
            <a:r>
              <a:rPr lang="en-US" b="0" dirty="0" smtClean="0"/>
              <a:t>wheat &gt; corn ~ milo &gt; barley</a:t>
            </a:r>
          </a:p>
          <a:p>
            <a:r>
              <a:rPr lang="en-US" b="0" dirty="0" smtClean="0"/>
              <a:t>Greater risk with highly processed grains-fine grind</a:t>
            </a:r>
          </a:p>
          <a:p>
            <a:endParaRPr lang="en-US" b="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23225"/>
      </p:ext>
    </p:extLst>
  </p:cSld>
  <p:clrMapOvr>
    <a:masterClrMapping/>
  </p:clrMapOvr>
  <p:transition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105013"/>
              </p:ext>
            </p:extLst>
          </p:nvPr>
        </p:nvGraphicFramePr>
        <p:xfrm>
          <a:off x="457200" y="152400"/>
          <a:ext cx="7848599" cy="6004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6366"/>
                <a:gridCol w="2105311"/>
                <a:gridCol w="1768461"/>
                <a:gridCol w="1768461"/>
              </a:tblGrid>
              <a:tr h="26916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Table 1.  Feeding system adaptation timeline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83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Timeline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Roughage-Hay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Grain-Concentrate, lbs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Predicted 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Total Intake, lbs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5383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Arrival at home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    Day 0 to 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All calf will consume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2691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Adaptation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2691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    Day 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effectLst/>
                        </a:rPr>
                        <a:t>All calf will consume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2691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    Day 5 to 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All calf will consume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2691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    Day 7 to 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All calf will consume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2691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    Day 9 to 10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All calf will consume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2691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    Day 11 to 12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All calf will consume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2691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    Day 13 to 14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All calf will consume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2691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6770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Growing-Finishing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    Step-up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Roughage-Hay,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lbs (% of diet)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Grain-Concentrate,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 err="1">
                          <a:effectLst/>
                        </a:rPr>
                        <a:t>lbs</a:t>
                      </a:r>
                      <a:r>
                        <a:rPr lang="en-US" sz="1600" dirty="0">
                          <a:effectLst/>
                        </a:rPr>
                        <a:t> (% of diet)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Predicted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Total Intake, lbs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 anchor="b"/>
                </a:tc>
              </a:tr>
              <a:tr h="2691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    1 – 5 days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7 (50%)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7 (50%)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14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2691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    2 – 5 days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6 (40%)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9 (60%)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2691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    3 – 5 days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5 (30%)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11 (70%)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16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2691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    4 – 5 days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4 (20%)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13 (80%)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17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5383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    5 – remaining days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20%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80%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Increase daily feed amount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66913" y="1549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4921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UF/IFAS EDIS document </a:t>
            </a:r>
            <a:r>
              <a:rPr lang="en-US" sz="1400" b="1" i="1" dirty="0" smtClean="0"/>
              <a:t>Growing Calf and Show Steer Feed Management</a:t>
            </a:r>
            <a:r>
              <a:rPr lang="en-US" sz="1400" b="1" dirty="0" smtClean="0"/>
              <a:t>  </a:t>
            </a:r>
            <a:r>
              <a:rPr lang="en-US" sz="1200" dirty="0" smtClean="0"/>
              <a:t>https</a:t>
            </a:r>
            <a:r>
              <a:rPr lang="en-US" sz="1200" dirty="0"/>
              <a:t>://edis.ifas.ufl.edu/pdffiles/AN/AN25400.pdf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77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564935"/>
              </p:ext>
            </p:extLst>
          </p:nvPr>
        </p:nvGraphicFramePr>
        <p:xfrm>
          <a:off x="381000" y="76369"/>
          <a:ext cx="7772400" cy="7210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2301"/>
                <a:gridCol w="929345"/>
                <a:gridCol w="1094920"/>
                <a:gridCol w="657440"/>
                <a:gridCol w="758084"/>
                <a:gridCol w="719937"/>
                <a:gridCol w="786493"/>
                <a:gridCol w="802726"/>
                <a:gridCol w="1111154"/>
              </a:tblGrid>
              <a:tr h="176784">
                <a:tc gridSpan="9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effectLst/>
                        </a:rPr>
                        <a:t>Table 2.  Nutrient requirement of growing and finishing medium-frame beef calves</a:t>
                      </a:r>
                      <a:r>
                        <a:rPr lang="en-US" sz="1100" baseline="300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4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effectLst/>
                        </a:rPr>
                        <a:t>Body weight (</a:t>
                      </a:r>
                      <a:r>
                        <a:rPr lang="en-US" sz="1100" dirty="0" err="1">
                          <a:effectLst/>
                        </a:rPr>
                        <a:t>lbs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Average daily gain (lbs/day)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Dry matter intake (lbs)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TDN (%)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Protein (%)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TDN (lbs)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Protein (lbs)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Calcium (%)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Phosphorus (%)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effectLst/>
                        </a:rPr>
                        <a:t>500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11.6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54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8.4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6.3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0.97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0.17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12.2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59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9.8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7.2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1.19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0.32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12.6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61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11.2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8.1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1.41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0.40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0.22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2.0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12.7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69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12.8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8.8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1.63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0.47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0.24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2.5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12.5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75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14.7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9.4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1.84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0.56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0.27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3.0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12.1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83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16.9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2.05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0.69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0.32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600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13.2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54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8.2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7.1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1.08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0.23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14.0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59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9.4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8.3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1.31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0.28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0.19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effectLst/>
                        </a:rPr>
                        <a:t>14.4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61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10.6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9.2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1.53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0.35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0.21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2.0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14.6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69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11.9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10.1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1.74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0.40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0.22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2.5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14.4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75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13.6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10.8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1.95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0.46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0.24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3.0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13.8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83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15.7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11.5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2.17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0.57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0.29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700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effectLst/>
                        </a:rPr>
                        <a:t>14.9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54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8.0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8.0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1.19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0.22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15.8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59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9.0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9.3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1.42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0.27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16.2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61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10.1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10.4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1.64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0.31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2.0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16.3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69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11.4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11.2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0.34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0.21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2.5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16.1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75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12.8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12.1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2.06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0.40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0.22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3.0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15.5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83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effectLst/>
                        </a:rPr>
                        <a:t>14.6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12.9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2.27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0.49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0.26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800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16.4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54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7.7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8.9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1.27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0.22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0.17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17.5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59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8.3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10.3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1.44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0.24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0.19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18.2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61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8.8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11.1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1.58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0.28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0.19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2.0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18.6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69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9.2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12.8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1.72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0.31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2.5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18.5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75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9.8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13.9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1.81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0.35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0.21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3.0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16.8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83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10.8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13.9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1.81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0.42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900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17.9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54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7.6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9.7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1.36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0.21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19.1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59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8.0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11.3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1.52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0.23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19.9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61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8.4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12.1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1.66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0.25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0.19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2.0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20.3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69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8.8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14.0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1.79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effectLst/>
                        </a:rPr>
                        <a:t>0.28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2.5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20.2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75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9.3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15.2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1.84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effectLst/>
                        </a:rPr>
                        <a:t>0.31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1767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3.0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18.3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83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10.1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15.2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1.85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>
                          <a:effectLst/>
                        </a:rPr>
                        <a:t>0.37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effectLst/>
                        </a:rPr>
                        <a:t>0.23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</a:tr>
              <a:tr h="77232">
                <a:tc gridSpan="9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400" baseline="30000" dirty="0">
                          <a:effectLst/>
                        </a:rPr>
                        <a:t>1</a:t>
                      </a:r>
                      <a:r>
                        <a:rPr lang="en-US" sz="400" dirty="0">
                          <a:effectLst/>
                        </a:rPr>
                        <a:t> Adapted from the 1996 Nutrient Requirements of Beef Cattle.</a:t>
                      </a:r>
                      <a:endParaRPr lang="en-US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66" marR="2466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78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321"/>
          <a:stretch/>
        </p:blipFill>
        <p:spPr>
          <a:xfrm>
            <a:off x="1085088" y="1554480"/>
            <a:ext cx="6973824" cy="521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Ionophores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Monensin</a:t>
            </a:r>
            <a:r>
              <a:rPr lang="en-US" dirty="0" smtClean="0"/>
              <a:t> – </a:t>
            </a:r>
            <a:r>
              <a:rPr lang="en-US" dirty="0" err="1" smtClean="0"/>
              <a:t>Rumensin</a:t>
            </a:r>
            <a:endParaRPr lang="en-US" dirty="0" smtClean="0"/>
          </a:p>
          <a:p>
            <a:r>
              <a:rPr lang="en-US" dirty="0" err="1" smtClean="0"/>
              <a:t>Lasalocid</a:t>
            </a:r>
            <a:r>
              <a:rPr lang="en-US" dirty="0" smtClean="0"/>
              <a:t> – </a:t>
            </a:r>
            <a:r>
              <a:rPr lang="en-US" dirty="0" err="1" smtClean="0"/>
              <a:t>Bovatec</a:t>
            </a:r>
            <a:endParaRPr lang="en-US" dirty="0" smtClean="0"/>
          </a:p>
          <a:p>
            <a:r>
              <a:rPr lang="en-US" dirty="0" err="1" smtClean="0"/>
              <a:t>Laidlomycin</a:t>
            </a:r>
            <a:r>
              <a:rPr lang="en-US" dirty="0" smtClean="0"/>
              <a:t> </a:t>
            </a:r>
            <a:r>
              <a:rPr lang="en-US" dirty="0" err="1" smtClean="0"/>
              <a:t>proprionate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Cattlyst</a:t>
            </a:r>
            <a:endParaRPr lang="en-US" dirty="0" smtClean="0"/>
          </a:p>
          <a:p>
            <a:r>
              <a:rPr lang="en-US" dirty="0" smtClean="0"/>
              <a:t>Applications:</a:t>
            </a:r>
          </a:p>
          <a:p>
            <a:pPr lvl="1"/>
            <a:r>
              <a:rPr lang="en-US" dirty="0" err="1" smtClean="0"/>
              <a:t>Backgrounding</a:t>
            </a:r>
            <a:endParaRPr lang="en-US" dirty="0" smtClean="0"/>
          </a:p>
          <a:p>
            <a:pPr lvl="1"/>
            <a:r>
              <a:rPr lang="en-US" dirty="0" smtClean="0"/>
              <a:t>Stocker</a:t>
            </a:r>
          </a:p>
          <a:p>
            <a:pPr lvl="1"/>
            <a:r>
              <a:rPr lang="en-US" dirty="0" smtClean="0"/>
              <a:t>Replacement heifer development</a:t>
            </a:r>
          </a:p>
          <a:p>
            <a:pPr lvl="1"/>
            <a:r>
              <a:rPr lang="en-US" dirty="0" smtClean="0"/>
              <a:t>Feedlot</a:t>
            </a:r>
          </a:p>
          <a:p>
            <a:r>
              <a:rPr lang="en-US" dirty="0" smtClean="0"/>
              <a:t>Under utilized in Florida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75" y="1514695"/>
            <a:ext cx="1742857" cy="2628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55" y="4419600"/>
            <a:ext cx="1532763" cy="153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321"/>
          <a:stretch/>
        </p:blipFill>
        <p:spPr>
          <a:xfrm>
            <a:off x="1085088" y="1554480"/>
            <a:ext cx="6973824" cy="521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Growth promoting implants are pellets that are implanted under the skin of the ear of growing </a:t>
            </a:r>
            <a:r>
              <a:rPr lang="en-US" dirty="0" smtClean="0"/>
              <a:t>calves</a:t>
            </a:r>
          </a:p>
          <a:p>
            <a:r>
              <a:rPr lang="en-US" dirty="0"/>
              <a:t>P</a:t>
            </a:r>
            <a:r>
              <a:rPr lang="en-US" dirty="0" smtClean="0"/>
              <a:t>ellets </a:t>
            </a:r>
            <a:r>
              <a:rPr lang="en-US" dirty="0"/>
              <a:t>release extremely low concentrations of various </a:t>
            </a:r>
            <a:r>
              <a:rPr lang="en-US" dirty="0" smtClean="0"/>
              <a:t>hormones</a:t>
            </a:r>
          </a:p>
          <a:p>
            <a:r>
              <a:rPr lang="en-US" dirty="0" smtClean="0"/>
              <a:t>Improve growth rate, feed conversion, and protein deposition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867524"/>
            <a:ext cx="2295238" cy="1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ynovex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535328" cy="486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Promote growth by increasing lean tissue growth</a:t>
            </a:r>
          </a:p>
          <a:p>
            <a:pPr lvl="1"/>
            <a:r>
              <a:rPr lang="en-US" dirty="0" smtClean="0"/>
              <a:t>Mild / less aggressive implants</a:t>
            </a:r>
          </a:p>
          <a:p>
            <a:pPr lvl="2"/>
            <a:r>
              <a:rPr lang="en-US" dirty="0" err="1" smtClean="0"/>
              <a:t>Ralgro</a:t>
            </a:r>
            <a:r>
              <a:rPr lang="en-US" dirty="0" smtClean="0"/>
              <a:t> or </a:t>
            </a:r>
            <a:r>
              <a:rPr lang="en-US" dirty="0" err="1" smtClean="0"/>
              <a:t>Synovex</a:t>
            </a:r>
            <a:r>
              <a:rPr lang="en-US" dirty="0" smtClean="0"/>
              <a:t> C</a:t>
            </a:r>
          </a:p>
          <a:p>
            <a:pPr lvl="1"/>
            <a:r>
              <a:rPr lang="en-US" dirty="0" smtClean="0"/>
              <a:t>Aggressive implants</a:t>
            </a:r>
          </a:p>
          <a:p>
            <a:pPr lvl="2"/>
            <a:r>
              <a:rPr lang="en-US" dirty="0" err="1" smtClean="0"/>
              <a:t>Revelor</a:t>
            </a:r>
            <a:r>
              <a:rPr lang="en-US" dirty="0" smtClean="0"/>
              <a:t>-S or Component TE-S</a:t>
            </a:r>
          </a:p>
          <a:p>
            <a:pPr lvl="1"/>
            <a:r>
              <a:rPr lang="en-US" dirty="0" smtClean="0"/>
              <a:t>Administered in ear</a:t>
            </a:r>
          </a:p>
          <a:p>
            <a:pPr lvl="1"/>
            <a:r>
              <a:rPr lang="en-US" dirty="0" smtClean="0"/>
              <a:t>No withdraw time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321"/>
          <a:stretch/>
        </p:blipFill>
        <p:spPr>
          <a:xfrm>
            <a:off x="1085088" y="1554480"/>
            <a:ext cx="6973824" cy="521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Implants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901703"/>
              </p:ext>
            </p:extLst>
          </p:nvPr>
        </p:nvGraphicFramePr>
        <p:xfrm>
          <a:off x="342900" y="1554480"/>
          <a:ext cx="8458200" cy="423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38800"/>
                <a:gridCol w="1644650"/>
                <a:gridCol w="11747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Implant</a:t>
                      </a:r>
                      <a:endParaRPr lang="en-US" sz="2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Category</a:t>
                      </a:r>
                      <a:endParaRPr lang="en-US" sz="2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Relative Potency</a:t>
                      </a:r>
                      <a:endParaRPr lang="en-US" sz="22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aseline="0" dirty="0" smtClean="0"/>
                        <a:t>Component E-C, </a:t>
                      </a:r>
                      <a:r>
                        <a:rPr lang="en-US" sz="2200" dirty="0" err="1" smtClean="0"/>
                        <a:t>Compudose</a:t>
                      </a:r>
                      <a:r>
                        <a:rPr lang="en-US" sz="2200" dirty="0" smtClean="0"/>
                        <a:t>, Encore, </a:t>
                      </a:r>
                      <a:r>
                        <a:rPr lang="en-US" sz="2200" dirty="0" err="1" smtClean="0"/>
                        <a:t>Implus</a:t>
                      </a:r>
                      <a:r>
                        <a:rPr lang="en-US" sz="2200" dirty="0" smtClean="0"/>
                        <a:t>-C,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="1" baseline="0" dirty="0" err="1" smtClean="0"/>
                        <a:t>Synovex</a:t>
                      </a:r>
                      <a:r>
                        <a:rPr lang="en-US" sz="2200" b="1" baseline="0" dirty="0" smtClean="0"/>
                        <a:t>-C, </a:t>
                      </a:r>
                      <a:r>
                        <a:rPr lang="en-US" sz="2200" b="1" dirty="0" err="1" smtClean="0"/>
                        <a:t>Ralgro</a:t>
                      </a:r>
                      <a:endParaRPr lang="en-US" sz="2200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Estrogen</a:t>
                      </a:r>
                      <a:endParaRPr lang="en-US" sz="22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Mild</a:t>
                      </a:r>
                      <a:endParaRPr lang="en-US" sz="22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aseline="0" dirty="0" smtClean="0"/>
                        <a:t>Component E-S, </a:t>
                      </a:r>
                      <a:r>
                        <a:rPr lang="en-US" sz="2200" baseline="0" dirty="0" err="1" smtClean="0"/>
                        <a:t>Duralease</a:t>
                      </a:r>
                      <a:r>
                        <a:rPr lang="en-US" sz="2200" baseline="0" dirty="0" smtClean="0"/>
                        <a:t>, </a:t>
                      </a:r>
                      <a:r>
                        <a:rPr lang="en-US" sz="2200" dirty="0" err="1" smtClean="0"/>
                        <a:t>Implus</a:t>
                      </a:r>
                      <a:r>
                        <a:rPr lang="en-US" sz="2200" dirty="0" smtClean="0"/>
                        <a:t>-S,     </a:t>
                      </a:r>
                      <a:r>
                        <a:rPr lang="en-US" sz="2200" dirty="0" err="1" smtClean="0"/>
                        <a:t>Synovex</a:t>
                      </a:r>
                      <a:r>
                        <a:rPr lang="en-US" sz="2200" dirty="0" smtClean="0"/>
                        <a:t>-S,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Ralgro</a:t>
                      </a:r>
                      <a:r>
                        <a:rPr lang="en-US" sz="2200" baseline="0" dirty="0" smtClean="0"/>
                        <a:t> Magnum, </a:t>
                      </a:r>
                      <a:endParaRPr lang="en-US" sz="22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Estrogen</a:t>
                      </a:r>
                      <a:endParaRPr lang="en-US" sz="22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Strong</a:t>
                      </a:r>
                      <a:endParaRPr lang="en-US" sz="22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Component T-S, Component</a:t>
                      </a:r>
                      <a:r>
                        <a:rPr lang="en-US" sz="2200" baseline="0" dirty="0" smtClean="0"/>
                        <a:t> T-H, </a:t>
                      </a:r>
                      <a:r>
                        <a:rPr lang="en-US" sz="2200" dirty="0" err="1" smtClean="0"/>
                        <a:t>Finaplix</a:t>
                      </a:r>
                      <a:r>
                        <a:rPr lang="en-US" sz="2200" dirty="0" smtClean="0"/>
                        <a:t>-H, </a:t>
                      </a:r>
                      <a:endParaRPr lang="en-US" sz="22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Androgen</a:t>
                      </a:r>
                      <a:endParaRPr lang="en-US" sz="22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Component E-H, Component TE-G, Component TE-S </a:t>
                      </a:r>
                      <a:r>
                        <a:rPr lang="en-US" sz="2200" dirty="0" err="1" smtClean="0"/>
                        <a:t>Implus</a:t>
                      </a:r>
                      <a:r>
                        <a:rPr lang="en-US" sz="2200" dirty="0" smtClean="0"/>
                        <a:t>-H, </a:t>
                      </a:r>
                      <a:r>
                        <a:rPr lang="en-US" sz="2200" dirty="0" err="1" smtClean="0"/>
                        <a:t>Revalor</a:t>
                      </a:r>
                      <a:r>
                        <a:rPr lang="en-US" sz="2200" dirty="0" smtClean="0"/>
                        <a:t>-S, </a:t>
                      </a:r>
                      <a:r>
                        <a:rPr lang="en-US" sz="2200" dirty="0" err="1" smtClean="0"/>
                        <a:t>Revalor</a:t>
                      </a:r>
                      <a:r>
                        <a:rPr lang="en-US" sz="2200" dirty="0" smtClean="0"/>
                        <a:t>-H, </a:t>
                      </a:r>
                      <a:r>
                        <a:rPr lang="en-US" sz="2200" dirty="0" err="1" smtClean="0"/>
                        <a:t>Revelor</a:t>
                      </a:r>
                      <a:r>
                        <a:rPr lang="en-US" sz="2200" dirty="0" smtClean="0"/>
                        <a:t>-G, </a:t>
                      </a:r>
                      <a:r>
                        <a:rPr lang="en-US" sz="2200" dirty="0" err="1" smtClean="0"/>
                        <a:t>Revalor</a:t>
                      </a:r>
                      <a:r>
                        <a:rPr lang="en-US" sz="2200" dirty="0" smtClean="0"/>
                        <a:t>-IH, </a:t>
                      </a:r>
                      <a:r>
                        <a:rPr lang="en-US" sz="2200" dirty="0" err="1" smtClean="0"/>
                        <a:t>Revelor</a:t>
                      </a:r>
                      <a:r>
                        <a:rPr lang="en-US" sz="2200" dirty="0" smtClean="0"/>
                        <a:t>-IS, </a:t>
                      </a:r>
                      <a:r>
                        <a:rPr lang="en-US" sz="2200" dirty="0" err="1" smtClean="0"/>
                        <a:t>Synovex</a:t>
                      </a:r>
                      <a:r>
                        <a:rPr lang="en-US" sz="2200" dirty="0" smtClean="0"/>
                        <a:t> –H</a:t>
                      </a:r>
                      <a:endParaRPr lang="en-US" sz="22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Combination</a:t>
                      </a:r>
                      <a:endParaRPr lang="en-US" sz="22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Mild</a:t>
                      </a:r>
                      <a:endParaRPr lang="en-US" sz="22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Revalor-200, </a:t>
                      </a:r>
                      <a:r>
                        <a:rPr lang="en-US" sz="2200" dirty="0" err="1" smtClean="0"/>
                        <a:t>Synovex</a:t>
                      </a:r>
                      <a:r>
                        <a:rPr lang="en-US" sz="2200" dirty="0" smtClean="0"/>
                        <a:t> Plus</a:t>
                      </a:r>
                      <a:endParaRPr lang="en-US" sz="22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Combination</a:t>
                      </a:r>
                      <a:endParaRPr lang="en-US" sz="22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Strong</a:t>
                      </a:r>
                      <a:endParaRPr lang="en-US" sz="2200" dirty="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012" y="6488668"/>
            <a:ext cx="2340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Montgomery, et al., 2001.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Calf Growth Rate for Show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5179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2168" y="3772035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3.57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8884" y="334398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3.02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1863" y="29159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2.47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0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Nutritional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Acidosis – Laminitis - Founder</a:t>
            </a:r>
          </a:p>
          <a:p>
            <a:pPr lvl="1"/>
            <a:r>
              <a:rPr lang="en-US" dirty="0" smtClean="0"/>
              <a:t>Too much feed / Too much energy / Too quickly</a:t>
            </a:r>
          </a:p>
          <a:p>
            <a:pPr lvl="1"/>
            <a:r>
              <a:rPr lang="en-US" dirty="0" smtClean="0"/>
              <a:t>Not enough roughage / Not enough time</a:t>
            </a:r>
          </a:p>
          <a:p>
            <a:pPr lvl="1"/>
            <a:r>
              <a:rPr lang="en-US" dirty="0" smtClean="0"/>
              <a:t>Loose, grey, watery stool</a:t>
            </a:r>
          </a:p>
          <a:p>
            <a:pPr lvl="1"/>
            <a:r>
              <a:rPr lang="en-US" dirty="0" smtClean="0"/>
              <a:t>Refuse feed/water</a:t>
            </a:r>
          </a:p>
          <a:p>
            <a:pPr lvl="1"/>
            <a:r>
              <a:rPr lang="en-US" dirty="0" smtClean="0"/>
              <a:t>Increase roughage</a:t>
            </a:r>
          </a:p>
          <a:p>
            <a:pPr lvl="1"/>
            <a:r>
              <a:rPr lang="en-US" dirty="0" smtClean="0"/>
              <a:t>Decrease fed intake</a:t>
            </a:r>
            <a:endParaRPr lang="en-US" dirty="0"/>
          </a:p>
        </p:txBody>
      </p:sp>
      <p:pic>
        <p:nvPicPr>
          <p:cNvPr id="5" name="Picture 4" descr="acidosis feces 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200400"/>
            <a:ext cx="3352800" cy="2514600"/>
          </a:xfrm>
          <a:prstGeom prst="rect">
            <a:avLst/>
          </a:prstGeom>
        </p:spPr>
      </p:pic>
      <p:pic>
        <p:nvPicPr>
          <p:cNvPr id="4" name="Picture 3" descr="acidosis fec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601029"/>
            <a:ext cx="2670220" cy="2256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92728" y="187556"/>
            <a:ext cx="7772977" cy="1143271"/>
          </a:xfrm>
        </p:spPr>
        <p:txBody>
          <a:bodyPr/>
          <a:lstStyle/>
          <a:p>
            <a:r>
              <a:rPr lang="en-US" b="0" dirty="0" smtClean="0"/>
              <a:t>Rumen Acidosis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091" y="1252543"/>
            <a:ext cx="8520545" cy="5323308"/>
          </a:xfrm>
        </p:spPr>
        <p:txBody>
          <a:bodyPr/>
          <a:lstStyle/>
          <a:p>
            <a:r>
              <a:rPr lang="en-US" b="0" dirty="0" smtClean="0">
                <a:sym typeface="Symbol" pitchFamily="18" charset="2"/>
              </a:rPr>
              <a:t>Acute – life threatening</a:t>
            </a:r>
          </a:p>
          <a:p>
            <a:pPr lvl="1"/>
            <a:r>
              <a:rPr lang="en-US" b="0" dirty="0" smtClean="0">
                <a:sym typeface="Symbol" pitchFamily="18" charset="2"/>
              </a:rPr>
              <a:t> liver abscesses,  laminitis (founder)</a:t>
            </a:r>
          </a:p>
          <a:p>
            <a:r>
              <a:rPr lang="en-US" b="0" dirty="0" smtClean="0">
                <a:sym typeface="Symbol" pitchFamily="18" charset="2"/>
              </a:rPr>
              <a:t>Chronic –  feed intake, performance</a:t>
            </a:r>
          </a:p>
          <a:p>
            <a:r>
              <a:rPr lang="en-US" b="0" dirty="0" smtClean="0">
                <a:sym typeface="Symbol" pitchFamily="18" charset="2"/>
              </a:rPr>
              <a:t>Managerial Control</a:t>
            </a:r>
          </a:p>
          <a:p>
            <a:pPr lvl="1"/>
            <a:r>
              <a:rPr lang="en-US" b="0" dirty="0" smtClean="0"/>
              <a:t>Avoid drastic changes in diet</a:t>
            </a:r>
          </a:p>
          <a:p>
            <a:pPr lvl="1"/>
            <a:r>
              <a:rPr lang="en-US" b="0" dirty="0" smtClean="0"/>
              <a:t>Feed </a:t>
            </a:r>
            <a:r>
              <a:rPr lang="en-US" b="0" dirty="0" err="1" smtClean="0"/>
              <a:t>ionophores</a:t>
            </a:r>
            <a:r>
              <a:rPr lang="en-US" b="0" dirty="0" smtClean="0"/>
              <a:t> (</a:t>
            </a:r>
            <a:r>
              <a:rPr lang="en-US" b="0" dirty="0" err="1" smtClean="0"/>
              <a:t>Rumensin</a:t>
            </a:r>
            <a:r>
              <a:rPr lang="en-US" b="0" dirty="0" smtClean="0"/>
              <a:t>)</a:t>
            </a:r>
          </a:p>
          <a:p>
            <a:pPr lvl="1"/>
            <a:r>
              <a:rPr lang="en-US" b="0" dirty="0" err="1" smtClean="0">
                <a:sym typeface="Symbol" pitchFamily="18" charset="2"/>
              </a:rPr>
              <a:t>Isocalorically</a:t>
            </a:r>
            <a:r>
              <a:rPr lang="en-US" b="0" dirty="0" smtClean="0">
                <a:sym typeface="Symbol" pitchFamily="18" charset="2"/>
              </a:rPr>
              <a:t> replace grain with fat + roughage</a:t>
            </a:r>
          </a:p>
          <a:p>
            <a:pPr lvl="1"/>
            <a:endParaRPr lang="en-US" b="0" dirty="0" smtClean="0">
              <a:solidFill>
                <a:srgbClr val="00FFFF"/>
              </a:solidFill>
              <a:latin typeface="Comic Sans MS" pitchFamily="66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610019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84031"/>
            <a:ext cx="8991600" cy="56388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Important Terms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4531"/>
            <a:ext cx="82296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TDN (Total </a:t>
            </a:r>
            <a:r>
              <a:rPr lang="en-US" dirty="0"/>
              <a:t>D</a:t>
            </a:r>
            <a:r>
              <a:rPr lang="en-US" dirty="0" smtClean="0"/>
              <a:t>igestible Nutrients, %)</a:t>
            </a:r>
          </a:p>
          <a:p>
            <a:pPr lvl="1" eaLnBrk="1" hangingPunct="1"/>
            <a:r>
              <a:rPr lang="en-US" dirty="0" smtClean="0"/>
              <a:t>A good way to estimate energy density of a feed</a:t>
            </a:r>
          </a:p>
          <a:p>
            <a:pPr lvl="1" eaLnBrk="1" hangingPunct="1"/>
            <a:r>
              <a:rPr lang="en-US" dirty="0" smtClean="0"/>
              <a:t>Growing beef require between 65-75% TDN</a:t>
            </a:r>
          </a:p>
          <a:p>
            <a:pPr lvl="1" eaLnBrk="1" hangingPunct="1"/>
            <a:r>
              <a:rPr lang="en-US" dirty="0" smtClean="0"/>
              <a:t>Ask your feed dealer for this value (not on feed tag)</a:t>
            </a:r>
          </a:p>
          <a:p>
            <a:pPr lvl="1" eaLnBrk="1" hangingPunct="1"/>
            <a:r>
              <a:rPr lang="en-US" dirty="0" smtClean="0"/>
              <a:t>TDN </a:t>
            </a:r>
            <a:r>
              <a:rPr lang="en-US" dirty="0" smtClean="0">
                <a:cs typeface="Arial" charset="0"/>
              </a:rPr>
              <a:t>≈ 80% - Crude Fiber %</a:t>
            </a:r>
          </a:p>
          <a:p>
            <a:r>
              <a:rPr lang="en-US" dirty="0" smtClean="0">
                <a:cs typeface="Arial" charset="0"/>
              </a:rPr>
              <a:t>Metabolizable Energy (</a:t>
            </a:r>
            <a:r>
              <a:rPr lang="en-US" dirty="0" err="1" smtClean="0">
                <a:cs typeface="Arial" charset="0"/>
              </a:rPr>
              <a:t>mcal</a:t>
            </a:r>
            <a:r>
              <a:rPr lang="en-US" dirty="0" smtClean="0">
                <a:cs typeface="Arial" charset="0"/>
              </a:rPr>
              <a:t>)</a:t>
            </a:r>
          </a:p>
          <a:p>
            <a:pPr lvl="1"/>
            <a:r>
              <a:rPr lang="en-US" dirty="0" smtClean="0">
                <a:cs typeface="Arial" charset="0"/>
              </a:rPr>
              <a:t>More precise way to evaluate energy density of feed, swine and beef cattle</a:t>
            </a:r>
          </a:p>
          <a:p>
            <a:pPr lvl="1"/>
            <a:r>
              <a:rPr lang="en-US" dirty="0" smtClean="0">
                <a:cs typeface="Arial" charset="0"/>
              </a:rPr>
              <a:t>How much energy is available for the animal to use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4800" b="1" i="1" dirty="0" smtClean="0"/>
              <a:t>Review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= Average Daily Gain</a:t>
            </a:r>
          </a:p>
          <a:p>
            <a:pPr lvl="1"/>
            <a:r>
              <a:rPr lang="en-US" dirty="0" smtClean="0"/>
              <a:t>Protein secondary</a:t>
            </a:r>
          </a:p>
          <a:p>
            <a:r>
              <a:rPr lang="en-US" dirty="0" smtClean="0"/>
              <a:t>Feed enough: 2.5 to 3.0% of BW</a:t>
            </a:r>
          </a:p>
          <a:p>
            <a:r>
              <a:rPr lang="en-US" dirty="0" smtClean="0"/>
              <a:t>No perfect feed</a:t>
            </a:r>
          </a:p>
          <a:p>
            <a:r>
              <a:rPr lang="en-US" dirty="0" smtClean="0"/>
              <a:t>Include roughage (hay) in diet</a:t>
            </a:r>
          </a:p>
          <a:p>
            <a:r>
              <a:rPr lang="en-US" dirty="0" smtClean="0"/>
              <a:t>Monitor Feed Intake and Gain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</a:t>
            </a:r>
          </a:p>
        </p:txBody>
      </p:sp>
      <p:pic>
        <p:nvPicPr>
          <p:cNvPr id="5" name="Content Placeholder 4" descr="cow tounge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1600"/>
            <a:ext cx="6034617" cy="4525963"/>
          </a:xfrm>
        </p:spPr>
      </p:pic>
      <p:sp>
        <p:nvSpPr>
          <p:cNvPr id="4" name="Rectangle 3"/>
          <p:cNvSpPr/>
          <p:nvPr/>
        </p:nvSpPr>
        <p:spPr>
          <a:xfrm>
            <a:off x="1295400" y="5943600"/>
            <a:ext cx="6877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Remember you are growing FOOD!!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71645" y="4324956"/>
            <a:ext cx="2942034" cy="1759721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Important Terms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CP (crude protein)</a:t>
            </a:r>
          </a:p>
          <a:p>
            <a:pPr lvl="1" eaLnBrk="1" hangingPunct="1"/>
            <a:r>
              <a:rPr lang="en-US" dirty="0" smtClean="0"/>
              <a:t>Estimates how much protein in a feed, but doesn’t tell how much can actually be used by the animal</a:t>
            </a:r>
          </a:p>
          <a:p>
            <a:pPr lvl="1" eaLnBrk="1" hangingPunct="1"/>
            <a:r>
              <a:rPr lang="en-US" dirty="0" smtClean="0"/>
              <a:t>Amounts different between species and stage of growth</a:t>
            </a:r>
          </a:p>
          <a:p>
            <a:pPr lvl="1" eaLnBrk="1" hangingPunct="1"/>
            <a:r>
              <a:rPr lang="en-US" dirty="0" smtClean="0"/>
              <a:t>Info on feed tag</a:t>
            </a:r>
          </a:p>
          <a:p>
            <a:r>
              <a:rPr lang="en-US" dirty="0" smtClean="0"/>
              <a:t>Amino Acids</a:t>
            </a:r>
          </a:p>
          <a:p>
            <a:pPr lvl="1"/>
            <a:r>
              <a:rPr lang="en-US" dirty="0" smtClean="0"/>
              <a:t>Specific ones are supplemented for</a:t>
            </a:r>
          </a:p>
          <a:p>
            <a:pPr marL="457200" lvl="1" indent="0">
              <a:buNone/>
            </a:pPr>
            <a:r>
              <a:rPr lang="en-US" dirty="0" err="1" smtClean="0"/>
              <a:t>monogastrics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15" y="1524000"/>
            <a:ext cx="4343400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4191000"/>
            <a:ext cx="4355122" cy="2655276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Important Terms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b="1" dirty="0" smtClean="0"/>
              <a:t>Supplement</a:t>
            </a:r>
          </a:p>
          <a:p>
            <a:pPr lvl="1" eaLnBrk="1" hangingPunct="1"/>
            <a:r>
              <a:rPr lang="en-US" b="1" dirty="0" smtClean="0"/>
              <a:t>Used in addition to locally available forages and grains (“supplements” other feeds)</a:t>
            </a:r>
          </a:p>
          <a:p>
            <a:pPr lvl="1"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Complete Feed</a:t>
            </a:r>
          </a:p>
          <a:p>
            <a:pPr lvl="1" eaLnBrk="1" hangingPunct="1"/>
            <a:r>
              <a:rPr lang="en-US" b="1" dirty="0" smtClean="0"/>
              <a:t>Designed to be the only feed fed, includes all nutrients an animal needs (roughage included)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3646</Words>
  <Application>Microsoft Office PowerPoint</Application>
  <PresentationFormat>On-screen Show (4:3)</PresentationFormat>
  <Paragraphs>1280</Paragraphs>
  <Slides>71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Office Theme</vt:lpstr>
      <vt:lpstr>Chart</vt:lpstr>
      <vt:lpstr>PowerPoint Presentation</vt:lpstr>
      <vt:lpstr>Questions for You</vt:lpstr>
      <vt:lpstr>GAME PLAN</vt:lpstr>
      <vt:lpstr>Important Terms</vt:lpstr>
      <vt:lpstr>Nutrition Terminology</vt:lpstr>
      <vt:lpstr>Important Terms</vt:lpstr>
      <vt:lpstr>Important Terms</vt:lpstr>
      <vt:lpstr>Important Terms</vt:lpstr>
      <vt:lpstr>Important Terms</vt:lpstr>
      <vt:lpstr>What do feeds provide?</vt:lpstr>
      <vt:lpstr>What types of nutrients are there?</vt:lpstr>
      <vt:lpstr>Types of Nutrients…</vt:lpstr>
      <vt:lpstr>Consumption of Water</vt:lpstr>
      <vt:lpstr>Types of Nutrients…</vt:lpstr>
      <vt:lpstr>Energy</vt:lpstr>
      <vt:lpstr>Types of Nutrients…</vt:lpstr>
      <vt:lpstr>Protein</vt:lpstr>
      <vt:lpstr>Lipids</vt:lpstr>
      <vt:lpstr>Vitamins</vt:lpstr>
      <vt:lpstr>Minerals</vt:lpstr>
      <vt:lpstr>Nutrient Requirements</vt:lpstr>
      <vt:lpstr>Hierarchy of Nutrient Use</vt:lpstr>
      <vt:lpstr>PowerPoint Presentation</vt:lpstr>
      <vt:lpstr>Growing Animal Intake Requirements  </vt:lpstr>
      <vt:lpstr>Growing Animal Mineral Requirements  </vt:lpstr>
      <vt:lpstr>Growing Animal Requirements Summary</vt:lpstr>
      <vt:lpstr>Nutrient Ranges</vt:lpstr>
      <vt:lpstr>Appropriate Feeds Animals</vt:lpstr>
      <vt:lpstr>Simple Feed Classifications</vt:lpstr>
      <vt:lpstr>Feed Tag Review</vt:lpstr>
      <vt:lpstr>PowerPoint Presentation</vt:lpstr>
      <vt:lpstr>Feed Tag Review</vt:lpstr>
      <vt:lpstr>Feed Tag Review</vt:lpstr>
      <vt:lpstr>Management and Feeding</vt:lpstr>
      <vt:lpstr>Management and Feeding</vt:lpstr>
      <vt:lpstr>Show Pig Nutrition</vt:lpstr>
      <vt:lpstr>Key Nutrients</vt:lpstr>
      <vt:lpstr>Key Nutrients</vt:lpstr>
      <vt:lpstr>Key Nutrients</vt:lpstr>
      <vt:lpstr>Rations</vt:lpstr>
      <vt:lpstr>Rations</vt:lpstr>
      <vt:lpstr>Management Stuff</vt:lpstr>
      <vt:lpstr>Estimating Pig Body Weight Without Scales</vt:lpstr>
      <vt:lpstr>Sheep and Goat Nutrition</vt:lpstr>
      <vt:lpstr>Growth Requirements </vt:lpstr>
      <vt:lpstr>Nutrient Requirements of Goats</vt:lpstr>
      <vt:lpstr>Nutrient Requirements of Goats</vt:lpstr>
      <vt:lpstr>Growing Lambs and Feed Intake</vt:lpstr>
      <vt:lpstr>Effect of Growing Lamb BW on Energy Requirement</vt:lpstr>
      <vt:lpstr>Effect of Growing Lamb BW on Protein Requirement</vt:lpstr>
      <vt:lpstr>Nutrient Requirements of Lambs</vt:lpstr>
      <vt:lpstr>Mineral Nutrition</vt:lpstr>
      <vt:lpstr>Body Condition Score</vt:lpstr>
      <vt:lpstr>Estimating Sheep Bodyweight</vt:lpstr>
      <vt:lpstr>Questions</vt:lpstr>
      <vt:lpstr>Beef Calf Show Feeding</vt:lpstr>
      <vt:lpstr>Roughage in  Growing/Finishing Diets</vt:lpstr>
      <vt:lpstr>PowerPoint Presentation</vt:lpstr>
      <vt:lpstr>PowerPoint Presentation</vt:lpstr>
      <vt:lpstr>Grains in Finishing Diets</vt:lpstr>
      <vt:lpstr>PowerPoint Presentation</vt:lpstr>
      <vt:lpstr>PowerPoint Presentation</vt:lpstr>
      <vt:lpstr>Ionophores</vt:lpstr>
      <vt:lpstr>Implants</vt:lpstr>
      <vt:lpstr>Implants</vt:lpstr>
      <vt:lpstr>Implants</vt:lpstr>
      <vt:lpstr>Calf Growth Rate for Show</vt:lpstr>
      <vt:lpstr>Nutritional Diseases</vt:lpstr>
      <vt:lpstr>Rumen Acidosis</vt:lpstr>
      <vt:lpstr>Review</vt:lpstr>
      <vt:lpstr>Questions</vt:lpstr>
    </vt:vector>
  </TitlesOfParts>
  <Company>UF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hersom</dc:creator>
  <cp:lastModifiedBy>Hersom,Matthew J</cp:lastModifiedBy>
  <cp:revision>72</cp:revision>
  <dcterms:created xsi:type="dcterms:W3CDTF">2010-09-08T20:39:28Z</dcterms:created>
  <dcterms:modified xsi:type="dcterms:W3CDTF">2017-08-29T19:20:36Z</dcterms:modified>
</cp:coreProperties>
</file>